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459" r:id="rId2"/>
    <p:sldId id="461" r:id="rId3"/>
    <p:sldId id="460" r:id="rId4"/>
    <p:sldId id="462" r:id="rId5"/>
    <p:sldId id="389" r:id="rId6"/>
    <p:sldId id="390" r:id="rId7"/>
    <p:sldId id="506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391" r:id="rId19"/>
    <p:sldId id="476" r:id="rId20"/>
    <p:sldId id="463" r:id="rId21"/>
    <p:sldId id="464" r:id="rId22"/>
    <p:sldId id="465" r:id="rId23"/>
    <p:sldId id="280" r:id="rId24"/>
    <p:sldId id="289" r:id="rId25"/>
    <p:sldId id="295" r:id="rId26"/>
    <p:sldId id="296" r:id="rId27"/>
    <p:sldId id="297" r:id="rId28"/>
    <p:sldId id="477" r:id="rId29"/>
    <p:sldId id="478" r:id="rId30"/>
    <p:sldId id="479" r:id="rId31"/>
    <p:sldId id="480" r:id="rId32"/>
    <p:sldId id="481" r:id="rId33"/>
    <p:sldId id="482" r:id="rId34"/>
    <p:sldId id="483" r:id="rId35"/>
    <p:sldId id="484" r:id="rId36"/>
    <p:sldId id="485" r:id="rId37"/>
    <p:sldId id="486" r:id="rId38"/>
    <p:sldId id="487" r:id="rId39"/>
    <p:sldId id="488" r:id="rId40"/>
    <p:sldId id="489" r:id="rId41"/>
    <p:sldId id="490" r:id="rId42"/>
    <p:sldId id="491" r:id="rId43"/>
    <p:sldId id="492" r:id="rId44"/>
    <p:sldId id="493" r:id="rId45"/>
    <p:sldId id="494" r:id="rId4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2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E87A1-2137-4E22-AFC3-08949AE4B7B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DEB51-3566-4C4B-BA55-A5D4C8B2DB3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DCDC5-FEF7-4193-A95F-321DB6E68843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F42A8-0ABB-4865-B295-3D0290D1F9FC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stie ykpn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7234-1710-4A59-8745-B6BAFEDD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F9CF-1AB2-4EF7-84D8-F2E4517E8026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3AC4-DC4B-4F37-BB9F-5006B5BE2C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Excel_97-2003_Worksheet4.xls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Excel_97-2003_Worksheet6.xls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Excel_97-2003_Worksheet8.xls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2B7CD8-F654-429D-96BD-63674DD887AE}" type="slidenum">
              <a:rPr lang="en-US"/>
              <a:pPr/>
              <a:t>1</a:t>
            </a:fld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777163" cy="3097212"/>
          </a:xfrm>
          <a:noFill/>
        </p:spPr>
        <p:txBody>
          <a:bodyPr lIns="90488" tIns="44450" rIns="90488" bIns="44450"/>
          <a:lstStyle/>
          <a:p>
            <a:pPr marL="342900" indent="-342900" eaLnBrk="1" hangingPunct="1"/>
            <a:r>
              <a:rPr lang="en-US" sz="5400" dirty="0" err="1" smtClean="0">
                <a:solidFill>
                  <a:srgbClr val="FF0000"/>
                </a:solidFill>
                <a:latin typeface="Comic Sans MS" pitchFamily="66" charset="0"/>
              </a:rPr>
              <a:t>Laporan</a:t>
            </a:r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Comic Sans MS" pitchFamily="66" charset="0"/>
              </a:rPr>
              <a:t>Arus</a:t>
            </a:r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Comic Sans MS" pitchFamily="66" charset="0"/>
              </a:rPr>
              <a:t>Kas</a:t>
            </a:r>
            <a:endParaRPr lang="en-US" sz="5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eaLnBrk="1" hangingPunct="1"/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Statement of Cash Flows</a:t>
            </a:r>
          </a:p>
          <a:p>
            <a:pPr marL="342900" indent="-342900" eaLnBrk="1" hangingPunct="1"/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96025" y="4040188"/>
          <a:ext cx="2597150" cy="2208212"/>
        </p:xfrm>
        <a:graphic>
          <a:graphicData uri="http://schemas.openxmlformats.org/presentationml/2006/ole">
            <p:oleObj spid="_x0000_s100354" name="Microsoft ClipArt Gallery" r:id="rId3" imgW="3716280" imgH="3350880" progId="">
              <p:embed/>
            </p:oleObj>
          </a:graphicData>
        </a:graphic>
      </p:graphicFrame>
      <p:graphicFrame>
        <p:nvGraphicFramePr>
          <p:cNvPr id="102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6425" y="4446588"/>
          <a:ext cx="2778125" cy="1719262"/>
        </p:xfrm>
        <a:graphic>
          <a:graphicData uri="http://schemas.openxmlformats.org/presentationml/2006/ole">
            <p:oleObj spid="_x0000_s100355" name="Microsoft ClipArt Gallery" r:id="rId4" imgW="5187600" imgH="2232000" progId="">
              <p:embed/>
            </p:oleObj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/>
              <a:t>SUMBER  ARUS  KAS</a:t>
            </a:r>
            <a:br>
              <a:rPr lang="en-US" sz="2800" b="1" smtClean="0"/>
            </a:br>
            <a:r>
              <a:rPr lang="en-US" sz="2800" b="1" smtClean="0"/>
              <a:t>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81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b="1" smtClean="0"/>
              <a:t>Aktivitas  Investasi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smtClean="0"/>
              <a:t>adalah berbagai aktivitas yang terkait dengan pembelian dan penjualan harta perusahaan yang dapat menjadi sumber pendapatan perusahaan. </a:t>
            </a:r>
            <a:endParaRPr lang="ms-MY" sz="2800" b="1" smtClean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/>
              <a:t>SUMBER  ARUS  KAS</a:t>
            </a:r>
            <a:br>
              <a:rPr lang="en-US" sz="2800" b="1" smtClean="0"/>
            </a:br>
            <a:r>
              <a:rPr lang="en-US" sz="2800" b="1" smtClean="0"/>
              <a:t>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71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b="1" smtClean="0"/>
              <a:t>Aktivitas  Keuangan</a:t>
            </a:r>
            <a:r>
              <a:rPr lang="ms-MY" sz="2800" smtClean="0"/>
              <a:t>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smtClean="0"/>
              <a:t>adalah semua aktivitas yang berkaitan dengan upaya untuk mendukung operasi perusahaan dengan menyediakan kebutuhan dana dari berbagai sumbernya beserta konsekwensinya.</a:t>
            </a:r>
            <a:endParaRPr lang="en-US" sz="2800" smtClean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Format </a:t>
            </a:r>
            <a:br>
              <a:rPr lang="en-US" sz="2800" b="1" smtClean="0"/>
            </a:br>
            <a:r>
              <a:rPr lang="en-US" sz="2800" b="1" smtClean="0"/>
              <a:t>Laporan Arus Kas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304800" y="1600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Operasional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6248400" y="1600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Pendanaan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276600" y="1600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Investasi</a:t>
            </a:r>
          </a:p>
        </p:txBody>
      </p:sp>
      <p:sp>
        <p:nvSpPr>
          <p:cNvPr id="16390" name="Oval 10"/>
          <p:cNvSpPr>
            <a:spLocks noChangeArrowheads="1"/>
          </p:cNvSpPr>
          <p:nvPr/>
        </p:nvSpPr>
        <p:spPr bwMode="auto">
          <a:xfrm>
            <a:off x="3124200" y="3352800"/>
            <a:ext cx="2971800" cy="1066800"/>
          </a:xfrm>
          <a:prstGeom prst="ellipse">
            <a:avLst/>
          </a:prstGeom>
          <a:solidFill>
            <a:srgbClr val="FF3399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Laporan Arus Kas</a:t>
            </a: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304800" y="5029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Operasional</a:t>
            </a: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3276600" y="5029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Investasi</a:t>
            </a: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6248400" y="5029200"/>
            <a:ext cx="2590800" cy="1143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Aktivitas</a:t>
            </a:r>
          </a:p>
          <a:p>
            <a:pPr algn="ctr"/>
            <a:r>
              <a:rPr lang="en-US" b="1"/>
              <a:t>Pendanaan</a:t>
            </a:r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1600200" y="3733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 flipV="1">
            <a:off x="1600200" y="2743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 flipH="1">
            <a:off x="4572000" y="2743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 flipH="1">
            <a:off x="6172200" y="3733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 flipV="1">
            <a:off x="7391400" y="2743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 flipV="1">
            <a:off x="4495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1600200" y="4114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1600200" y="41148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7391400" y="40386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 flipH="1">
            <a:off x="6172200" y="4038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b="1" smtClean="0"/>
              <a:t>METODE  PENYUSUNAN  </a:t>
            </a:r>
            <a:br>
              <a:rPr lang="en-US" sz="2000" b="1" smtClean="0"/>
            </a:br>
            <a:r>
              <a:rPr lang="en-US" sz="2800" b="1" smtClean="0"/>
              <a:t>LAPORAN ARUS KAS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743200"/>
            <a:ext cx="5943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ms-MY" sz="2800" b="1" smtClean="0"/>
              <a:t>Metode langsung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ms-MY" sz="2800" b="1" smtClean="0"/>
              <a:t>Metode tidak langsung</a:t>
            </a:r>
            <a:endParaRPr lang="en-US" sz="280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b="1" smtClean="0"/>
              <a:t>METODE  PENYUSUNAN  </a:t>
            </a:r>
            <a:br>
              <a:rPr lang="en-US" sz="2000" b="1" smtClean="0"/>
            </a:br>
            <a:r>
              <a:rPr lang="en-US" sz="2800" b="1" smtClean="0"/>
              <a:t>LAPORAN ARUS KAS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ms-MY" sz="2800" b="1" smtClean="0"/>
              <a:t>Metode Langsung</a:t>
            </a:r>
            <a:r>
              <a:rPr lang="ms-MY" sz="280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ms-MY" sz="2800" smtClean="0"/>
              <a:t>adalah suatu metode penyusunan laporan arus kas dimana dirinci aliran masuk dan aliran keluar dari aktivitas-aktivitas operasi.</a:t>
            </a:r>
            <a:endParaRPr lang="ms-MY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ms-MY" sz="2800" b="1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Metode Langsung</a:t>
            </a:r>
            <a:br>
              <a:rPr lang="en-US" sz="2800" smtClean="0"/>
            </a:br>
            <a:r>
              <a:rPr lang="en-US" sz="2000" b="1" smtClean="0"/>
              <a:t>Laporan Arus Kas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85800" y="1676400"/>
            <a:ext cx="2286000" cy="4648200"/>
          </a:xfrm>
          <a:prstGeom prst="rect">
            <a:avLst/>
          </a:prstGeom>
          <a:solidFill>
            <a:srgbClr val="3366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429000" y="1676400"/>
            <a:ext cx="2286000" cy="4648200"/>
          </a:xfrm>
          <a:prstGeom prst="rect">
            <a:avLst/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6172200" y="1676400"/>
            <a:ext cx="2286000" cy="4648200"/>
          </a:xfrm>
          <a:prstGeom prst="rect">
            <a:avLst/>
          </a:prstGeom>
          <a:solidFill>
            <a:srgbClr val="00CC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2" name="Oval 7"/>
          <p:cNvSpPr>
            <a:spLocks noChangeArrowheads="1"/>
          </p:cNvSpPr>
          <p:nvPr/>
        </p:nvSpPr>
        <p:spPr bwMode="auto">
          <a:xfrm>
            <a:off x="914400" y="19050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Kas Masuk</a:t>
            </a:r>
          </a:p>
          <a:p>
            <a:pPr algn="ctr"/>
            <a:r>
              <a:rPr lang="en-US"/>
              <a:t>Aktivitas </a:t>
            </a:r>
          </a:p>
          <a:p>
            <a:pPr algn="ctr"/>
            <a:r>
              <a:rPr lang="en-US"/>
              <a:t>Operasional</a:t>
            </a:r>
          </a:p>
        </p:txBody>
      </p:sp>
      <p:sp>
        <p:nvSpPr>
          <p:cNvPr id="19463" name="Oval 8"/>
          <p:cNvSpPr>
            <a:spLocks noChangeArrowheads="1"/>
          </p:cNvSpPr>
          <p:nvPr/>
        </p:nvSpPr>
        <p:spPr bwMode="auto">
          <a:xfrm>
            <a:off x="914400" y="33528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Kas Keluar</a:t>
            </a:r>
          </a:p>
          <a:p>
            <a:pPr algn="ctr"/>
            <a:r>
              <a:rPr lang="en-US"/>
              <a:t>Aktivitas </a:t>
            </a:r>
          </a:p>
          <a:p>
            <a:pPr algn="ctr"/>
            <a:r>
              <a:rPr lang="en-US"/>
              <a:t>Operasional</a:t>
            </a:r>
          </a:p>
        </p:txBody>
      </p:sp>
      <p:sp>
        <p:nvSpPr>
          <p:cNvPr id="19464" name="Oval 9"/>
          <p:cNvSpPr>
            <a:spLocks noChangeArrowheads="1"/>
          </p:cNvSpPr>
          <p:nvPr/>
        </p:nvSpPr>
        <p:spPr bwMode="auto">
          <a:xfrm>
            <a:off x="914400" y="48768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Kas Bersih</a:t>
            </a:r>
          </a:p>
          <a:p>
            <a:pPr algn="ctr"/>
            <a:r>
              <a:rPr lang="en-US"/>
              <a:t>Aktivitas </a:t>
            </a:r>
          </a:p>
          <a:p>
            <a:pPr algn="ctr"/>
            <a:r>
              <a:rPr lang="en-US"/>
              <a:t>Operasional</a:t>
            </a:r>
          </a:p>
        </p:txBody>
      </p:sp>
      <p:sp>
        <p:nvSpPr>
          <p:cNvPr id="19465" name="Oval 11"/>
          <p:cNvSpPr>
            <a:spLocks noChangeArrowheads="1"/>
          </p:cNvSpPr>
          <p:nvPr/>
        </p:nvSpPr>
        <p:spPr bwMode="auto">
          <a:xfrm>
            <a:off x="3657600" y="18288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Masuk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19466" name="Oval 12"/>
          <p:cNvSpPr>
            <a:spLocks noChangeArrowheads="1"/>
          </p:cNvSpPr>
          <p:nvPr/>
        </p:nvSpPr>
        <p:spPr bwMode="auto">
          <a:xfrm>
            <a:off x="6477000" y="18288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Masuk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</a:t>
            </a:r>
          </a:p>
        </p:txBody>
      </p:sp>
      <p:sp>
        <p:nvSpPr>
          <p:cNvPr id="19467" name="Oval 13"/>
          <p:cNvSpPr>
            <a:spLocks noChangeArrowheads="1"/>
          </p:cNvSpPr>
          <p:nvPr/>
        </p:nvSpPr>
        <p:spPr bwMode="auto">
          <a:xfrm>
            <a:off x="3657600" y="33528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Keluar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19468" name="Oval 14"/>
          <p:cNvSpPr>
            <a:spLocks noChangeArrowheads="1"/>
          </p:cNvSpPr>
          <p:nvPr/>
        </p:nvSpPr>
        <p:spPr bwMode="auto">
          <a:xfrm>
            <a:off x="3733800" y="49530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Bersih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19469" name="Oval 15"/>
          <p:cNvSpPr>
            <a:spLocks noChangeArrowheads="1"/>
          </p:cNvSpPr>
          <p:nvPr/>
        </p:nvSpPr>
        <p:spPr bwMode="auto">
          <a:xfrm>
            <a:off x="6477000" y="33528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Keluar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Pendanaani</a:t>
            </a:r>
          </a:p>
        </p:txBody>
      </p:sp>
      <p:sp>
        <p:nvSpPr>
          <p:cNvPr id="19470" name="Oval 16"/>
          <p:cNvSpPr>
            <a:spLocks noChangeArrowheads="1"/>
          </p:cNvSpPr>
          <p:nvPr/>
        </p:nvSpPr>
        <p:spPr bwMode="auto">
          <a:xfrm>
            <a:off x="6477000" y="49530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Bersih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b="1" smtClean="0"/>
              <a:t>METODE  PENYUSUNAN  </a:t>
            </a:r>
            <a:br>
              <a:rPr lang="en-US" sz="2000" b="1" smtClean="0"/>
            </a:br>
            <a:r>
              <a:rPr lang="en-US" sz="2800" b="1" smtClean="0"/>
              <a:t>LAPORAN ARUS KAS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95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ms-MY" sz="28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ms-MY" sz="2800" b="1" smtClean="0"/>
              <a:t>Metode Tidak Langsung</a:t>
            </a:r>
            <a:r>
              <a:rPr lang="ms-MY" sz="280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ms-MY" sz="2800" smtClean="0"/>
              <a:t>adalah suatu metode penyusunan laporan arus kas, dimana dibuat rekonsiliasi antara laba yang dilaporkan dengan aliran kas.</a:t>
            </a:r>
            <a:endParaRPr lang="en-US" sz="280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Metode  Tidak  Langsung</a:t>
            </a:r>
            <a:br>
              <a:rPr lang="en-US" sz="2800" smtClean="0"/>
            </a:br>
            <a:r>
              <a:rPr lang="en-US" sz="2000" b="1" smtClean="0"/>
              <a:t>Laporan Arus Kas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1676400"/>
            <a:ext cx="2286000" cy="4648200"/>
          </a:xfrm>
          <a:prstGeom prst="rect">
            <a:avLst/>
          </a:prstGeom>
          <a:solidFill>
            <a:srgbClr val="3366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29000" y="1676400"/>
            <a:ext cx="2286000" cy="4648200"/>
          </a:xfrm>
          <a:prstGeom prst="rect">
            <a:avLst/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172200" y="1676400"/>
            <a:ext cx="2286000" cy="4648200"/>
          </a:xfrm>
          <a:prstGeom prst="rect">
            <a:avLst/>
          </a:prstGeom>
          <a:solidFill>
            <a:srgbClr val="00CC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914400" y="19050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Laba Usaha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914400" y="33528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Penyesuaian</a:t>
            </a:r>
          </a:p>
          <a:p>
            <a:pPr algn="ctr"/>
            <a:r>
              <a:rPr lang="en-US"/>
              <a:t>Terhadap </a:t>
            </a:r>
          </a:p>
          <a:p>
            <a:pPr algn="ctr"/>
            <a:r>
              <a:rPr lang="en-US"/>
              <a:t>Laba Usaha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914400" y="4876800"/>
            <a:ext cx="18288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Kas Bersih</a:t>
            </a:r>
          </a:p>
          <a:p>
            <a:pPr algn="ctr"/>
            <a:r>
              <a:rPr lang="en-US"/>
              <a:t>Aktivitas </a:t>
            </a:r>
          </a:p>
          <a:p>
            <a:pPr algn="ctr"/>
            <a:r>
              <a:rPr lang="en-US"/>
              <a:t>Operasional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3657600" y="18288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Masuk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6477000" y="18288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Masuk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657600" y="33528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Keluar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733800" y="4953000"/>
            <a:ext cx="1828800" cy="1219200"/>
          </a:xfrm>
          <a:prstGeom prst="ellipse">
            <a:avLst/>
          </a:prstGeom>
          <a:solidFill>
            <a:srgbClr val="FF99FF"/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Bersih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Investasi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6477000" y="33528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Keluar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Pendanaani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6477000" y="4953000"/>
            <a:ext cx="1828800" cy="1219200"/>
          </a:xfrm>
          <a:prstGeom prst="ellipse">
            <a:avLst/>
          </a:prstGeom>
          <a:solidFill>
            <a:srgbClr val="66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Kas Bersih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Aktivitas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Pendanaan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23875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 PETUNJUK PEMBUATAN </a:t>
            </a:r>
            <a:b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LAPORAN ARUS KAS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eaLnBrk="1" hangingPunct="1"/>
            <a:r>
              <a:rPr lang="id-ID" sz="2400" b="1" smtClean="0"/>
              <a:t>Terdiri dari 3 jenis aktivitas: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smtClean="0">
                <a:solidFill>
                  <a:srgbClr val="009900"/>
                </a:solidFill>
              </a:rPr>
              <a:t>Aktivitas Operasional</a:t>
            </a:r>
            <a:r>
              <a:rPr lang="id-ID" sz="2000" b="1" smtClean="0"/>
              <a:t>; menyajikan informasi aliran kas masuk dan kas keluar untuk kegiatan bisnis rutin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smtClean="0">
                <a:solidFill>
                  <a:srgbClr val="009900"/>
                </a:solidFill>
              </a:rPr>
              <a:t>Aktivitas Pendanaan</a:t>
            </a:r>
            <a:r>
              <a:rPr lang="id-ID" sz="2000" b="1" smtClean="0"/>
              <a:t>; menyajikan informasi aliran kas masuk dan kas keluar untuk kegiatan pemerolehan dan penggunaan dana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smtClean="0">
                <a:solidFill>
                  <a:srgbClr val="009900"/>
                </a:solidFill>
              </a:rPr>
              <a:t>Aktivitas Investasi</a:t>
            </a:r>
            <a:r>
              <a:rPr lang="id-ID" sz="2000" b="1" smtClean="0"/>
              <a:t>; menyajikan informasi aliran kas masuk dan kas keluar untuk kegiatan investasi</a:t>
            </a:r>
          </a:p>
          <a:p>
            <a:pPr eaLnBrk="1" hangingPunct="1"/>
            <a:r>
              <a:rPr lang="id-ID" sz="2400" b="1" smtClean="0"/>
              <a:t>Saldo akhir kas di Laporan Arus Kas sama dengan saldo akhir kas di Neraca.</a:t>
            </a:r>
          </a:p>
          <a:p>
            <a:pPr eaLnBrk="1" hangingPunct="1">
              <a:buFont typeface="Wingdings 2" pitchFamily="18" charset="2"/>
              <a:buNone/>
            </a:pPr>
            <a:endParaRPr lang="id-ID" sz="2000" b="1" smtClean="0"/>
          </a:p>
          <a:p>
            <a:pPr eaLnBrk="1" hangingPunct="1">
              <a:buFont typeface="Wingdings 2" pitchFamily="18" charset="2"/>
              <a:buNone/>
            </a:pPr>
            <a:endParaRPr lang="id-ID" b="1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89838" y="6481763"/>
            <a:ext cx="503237" cy="301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fld id="{5A8FBCD6-48FB-4E6C-A993-2BD6802E502A}" type="slidenum">
              <a:rPr lang="en-US" altLang="zh-CN" sz="1200"/>
              <a:pPr algn="ctr"/>
              <a:t>18</a:t>
            </a:fld>
            <a:endParaRPr lang="en-US" altLang="zh-CN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ARUS KAS DIRINCI MENURUT KEGIATAN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2438368"/>
            <a:ext cx="3081099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/>
              <a:t>a.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endParaRPr lang="en-US" sz="24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12" y="3581858"/>
            <a:ext cx="2708113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/>
              <a:t>b.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2" y="5180980"/>
            <a:ext cx="3079368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/>
              <a:t>c.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pendanaan</a:t>
            </a:r>
            <a:r>
              <a:rPr lang="en-US" sz="2400" dirty="0"/>
              <a:t> 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200279" y="2742612"/>
            <a:ext cx="3817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581986" y="2285511"/>
            <a:ext cx="0" cy="9142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581986" y="2285511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128493" y="1981265"/>
            <a:ext cx="2767680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Menjual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/</a:t>
            </a:r>
            <a:r>
              <a:rPr lang="en-US" sz="2400" dirty="0" err="1"/>
              <a:t>jasa</a:t>
            </a:r>
            <a:endParaRPr lang="en-US" sz="2400" dirty="0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581986" y="2667654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128493" y="2361939"/>
            <a:ext cx="2235739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endParaRPr lang="en-US" sz="2400" dirty="0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581986" y="3199715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128494" y="2895469"/>
            <a:ext cx="2565510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Membayar</a:t>
            </a:r>
            <a:r>
              <a:rPr lang="en-US" sz="2400" dirty="0"/>
              <a:t> </a:t>
            </a:r>
            <a:r>
              <a:rPr lang="en-US" sz="2400" dirty="0" err="1"/>
              <a:t>gaji</a:t>
            </a:r>
            <a:r>
              <a:rPr lang="en-US" sz="2400" dirty="0"/>
              <a:t> </a:t>
            </a:r>
            <a:r>
              <a:rPr lang="en-US" sz="2400" dirty="0" err="1"/>
              <a:t>dst</a:t>
            </a:r>
            <a:r>
              <a:rPr lang="en-US" sz="2400" dirty="0"/>
              <a:t>.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200279" y="4038959"/>
            <a:ext cx="3817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581986" y="3581858"/>
            <a:ext cx="0" cy="9142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581986" y="3581858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128494" y="3276143"/>
            <a:ext cx="2841226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aktiva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endParaRPr lang="en-US" sz="2400" dirty="0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581986" y="3962531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128494" y="3658286"/>
            <a:ext cx="2443040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581986" y="4496062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128493" y="4190347"/>
            <a:ext cx="3359637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Menjual</a:t>
            </a:r>
            <a:r>
              <a:rPr lang="en-US" sz="2400" dirty="0"/>
              <a:t> AT/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dst</a:t>
            </a:r>
            <a:r>
              <a:rPr lang="en-US" sz="2400" dirty="0"/>
              <a:t>.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581986" y="5029592"/>
            <a:ext cx="0" cy="9142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581986" y="5029592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128493" y="4723877"/>
            <a:ext cx="2693621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Menerbitkan</a:t>
            </a:r>
            <a:r>
              <a:rPr lang="en-US" sz="2400" dirty="0"/>
              <a:t> </a:t>
            </a:r>
            <a:r>
              <a:rPr lang="en-US" sz="2400" dirty="0" err="1"/>
              <a:t>saham</a:t>
            </a:r>
            <a:endParaRPr lang="en-US" sz="2400" dirty="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3581986" y="5410266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128494" y="5106021"/>
            <a:ext cx="2812949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Menerbitkan</a:t>
            </a:r>
            <a:r>
              <a:rPr lang="en-US" sz="2400" dirty="0"/>
              <a:t> </a:t>
            </a:r>
            <a:r>
              <a:rPr lang="en-US" sz="2400" dirty="0" err="1"/>
              <a:t>obligasi</a:t>
            </a:r>
            <a:endParaRPr lang="en-US" sz="2400" dirty="0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3581986" y="5943796"/>
            <a:ext cx="45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5475" tIns="37737" rIns="75475" bIns="37737"/>
          <a:lstStyle/>
          <a:p>
            <a:endParaRPr lang="id-ID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128493" y="5638081"/>
            <a:ext cx="3078086" cy="4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995" tIns="45498" rIns="90995" bIns="45498">
            <a:spAutoFit/>
          </a:bodyPr>
          <a:lstStyle/>
          <a:p>
            <a:pPr defTabSz="909364"/>
            <a:r>
              <a:rPr lang="en-US" sz="2400" dirty="0" err="1"/>
              <a:t>Membayar</a:t>
            </a:r>
            <a:r>
              <a:rPr lang="en-US" sz="2400" dirty="0"/>
              <a:t> </a:t>
            </a:r>
            <a:r>
              <a:rPr lang="en-US" sz="2400" dirty="0" err="1"/>
              <a:t>divident</a:t>
            </a:r>
            <a:r>
              <a:rPr lang="en-US" sz="2400" dirty="0"/>
              <a:t> </a:t>
            </a:r>
            <a:r>
              <a:rPr lang="en-US" sz="2400" dirty="0" err="1"/>
              <a:t>dst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 animBg="1"/>
      <p:bldP spid="4105" grpId="0" animBg="1"/>
      <p:bldP spid="4106" grpId="0" animBg="1"/>
      <p:bldP spid="4107" grpId="0"/>
      <p:bldP spid="4108" grpId="0" animBg="1"/>
      <p:bldP spid="4109" grpId="0"/>
      <p:bldP spid="4110" grpId="0" animBg="1"/>
      <p:bldP spid="4111" grpId="0"/>
      <p:bldP spid="4112" grpId="0" animBg="1"/>
      <p:bldP spid="4113" grpId="0" animBg="1"/>
      <p:bldP spid="4114" grpId="0" animBg="1"/>
      <p:bldP spid="4115" grpId="0"/>
      <p:bldP spid="4116" grpId="0" animBg="1"/>
      <p:bldP spid="4117" grpId="0"/>
      <p:bldP spid="4118" grpId="0" animBg="1"/>
      <p:bldP spid="4119" grpId="0"/>
      <p:bldP spid="4120" grpId="0" animBg="1"/>
      <p:bldP spid="4121" grpId="0" animBg="1"/>
      <p:bldP spid="4122" grpId="0"/>
      <p:bldP spid="4123" grpId="0" animBg="1"/>
      <p:bldP spid="4124" grpId="0"/>
      <p:bldP spid="4125" grpId="0" animBg="1"/>
      <p:bldP spid="4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533400" y="1295400"/>
            <a:ext cx="800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Dari terjemahan “</a:t>
            </a:r>
            <a:r>
              <a:rPr lang="id-ID" sz="2800" i="1" dirty="0" smtClean="0"/>
              <a:t>Statement of cash flows</a:t>
            </a:r>
            <a:r>
              <a:rPr lang="id-ID" sz="2800" dirty="0" smtClean="0"/>
              <a:t>”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Kas adalah sumberdaya yang mencerminkan kemampuan perusahaan di masa datang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Arus kas terdiri: Aliran kas masuk dan kas keluar</a:t>
            </a:r>
            <a:endParaRPr lang="id-ID" sz="2400" dirty="0" smtClean="0"/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Kas digunakan untuk pendanaan: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Aktivitas operasional (</a:t>
            </a:r>
            <a:r>
              <a:rPr lang="id-ID" sz="2400" i="1" dirty="0" smtClean="0"/>
              <a:t>operating</a:t>
            </a:r>
            <a:r>
              <a:rPr lang="id-ID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Aktivitas investasi (</a:t>
            </a:r>
            <a:r>
              <a:rPr lang="id-ID" sz="2400" i="1" dirty="0" smtClean="0"/>
              <a:t>investing</a:t>
            </a:r>
            <a:r>
              <a:rPr lang="id-ID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Aktivitas pendanaan (</a:t>
            </a:r>
            <a:r>
              <a:rPr lang="id-ID" sz="2400" i="1" dirty="0" smtClean="0"/>
              <a:t>financing</a:t>
            </a:r>
            <a:r>
              <a:rPr lang="id-ID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Periode pelaporan: 1 (satu) periode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id-ID" dirty="0" smtClean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89838" y="6481763"/>
            <a:ext cx="503237" cy="301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fld id="{16AC3960-8E7F-4EF1-8EBA-DBCEB9987CD1}" type="slidenum">
              <a:rPr lang="en-US" altLang="zh-CN" sz="1200"/>
              <a:pPr algn="ctr"/>
              <a:t>2</a:t>
            </a:fld>
            <a:endParaRPr lang="en-US" altLang="zh-CN" sz="1200"/>
          </a:p>
        </p:txBody>
      </p:sp>
      <p:sp>
        <p:nvSpPr>
          <p:cNvPr id="12292" name="Text Placeholder 2"/>
          <p:cNvSpPr>
            <a:spLocks/>
          </p:cNvSpPr>
          <p:nvPr/>
        </p:nvSpPr>
        <p:spPr bwMode="auto">
          <a:xfrm>
            <a:off x="571472" y="285728"/>
            <a:ext cx="728667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id-ID" sz="3200" dirty="0">
                <a:solidFill>
                  <a:srgbClr val="7030A0"/>
                </a:solidFill>
                <a:latin typeface="Century Gothic" pitchFamily="34" charset="0"/>
                <a:ea typeface="幼圆"/>
              </a:rPr>
              <a:t>Laporan Arus Kas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7B9FF2-C5C6-42F1-BC6C-0E9759D26C4F}" type="slidenum">
              <a:rPr lang="en-US"/>
              <a:pPr/>
              <a:t>20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Kas dari Kegiatan Operasi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Masuk (Inflows) dari</a:t>
            </a:r>
          </a:p>
          <a:p>
            <a:pPr lvl="1" eaLnBrk="1" hangingPunct="1"/>
            <a:r>
              <a:rPr lang="en-US" smtClean="0"/>
              <a:t>Kas terima dari pelanggan</a:t>
            </a:r>
          </a:p>
          <a:p>
            <a:pPr lvl="1" eaLnBrk="1" hangingPunct="1"/>
            <a:r>
              <a:rPr lang="en-US" smtClean="0"/>
              <a:t>Bunga diterima</a:t>
            </a:r>
          </a:p>
          <a:p>
            <a:pPr lvl="1" eaLnBrk="1" hangingPunct="1"/>
            <a:r>
              <a:rPr lang="en-US" smtClean="0"/>
              <a:t>Dividen diterima</a:t>
            </a:r>
          </a:p>
          <a:p>
            <a:pPr lvl="1" eaLnBrk="1" hangingPunct="1"/>
            <a:r>
              <a:rPr lang="en-US" smtClean="0"/>
              <a:t>Refunds dari pemasok</a:t>
            </a:r>
          </a:p>
          <a:p>
            <a:pPr lvl="1" eaLnBrk="1" hangingPunct="1"/>
            <a:r>
              <a:rPr lang="en-US" smtClean="0"/>
              <a:t>Pendapatan diterima dimuka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Keluar (Outflows) ke</a:t>
            </a:r>
          </a:p>
          <a:p>
            <a:pPr lvl="1" eaLnBrk="1" hangingPunct="1"/>
            <a:r>
              <a:rPr lang="en-US" smtClean="0"/>
              <a:t>Pembayaran kepada suppliers</a:t>
            </a:r>
          </a:p>
          <a:p>
            <a:pPr lvl="1" eaLnBrk="1" hangingPunct="1"/>
            <a:r>
              <a:rPr lang="en-US" smtClean="0"/>
              <a:t>Pembayaran kepada karyawan</a:t>
            </a:r>
          </a:p>
          <a:p>
            <a:pPr lvl="1" eaLnBrk="1" hangingPunct="1"/>
            <a:r>
              <a:rPr lang="en-US" smtClean="0"/>
              <a:t>Pembayaran bunga</a:t>
            </a:r>
          </a:p>
          <a:p>
            <a:pPr lvl="1" eaLnBrk="1" hangingPunct="1"/>
            <a:r>
              <a:rPr lang="en-US" smtClean="0"/>
              <a:t>Pembayaran pajak</a:t>
            </a:r>
          </a:p>
          <a:p>
            <a:pPr lvl="1" eaLnBrk="1" hangingPunct="1"/>
            <a:r>
              <a:rPr lang="en-US" smtClean="0"/>
              <a:t>Pembayaran sewa</a:t>
            </a:r>
          </a:p>
        </p:txBody>
      </p:sp>
      <p:graphicFrame>
        <p:nvGraphicFramePr>
          <p:cNvPr id="4098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48138" y="4876800"/>
          <a:ext cx="1114425" cy="1716088"/>
        </p:xfrm>
        <a:graphic>
          <a:graphicData uri="http://schemas.openxmlformats.org/presentationml/2006/ole">
            <p:oleObj spid="_x0000_s102402" name="Clip" r:id="rId3" imgW="3686040" imgH="56610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72FF81-7161-4227-90A4-77C756EB0FA4}" type="slidenum">
              <a:rPr lang="en-US"/>
              <a:pPr/>
              <a:t>21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Kas dari Kegiatan Investasi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Masuk (Inflows) dari</a:t>
            </a:r>
          </a:p>
          <a:p>
            <a:pPr lvl="1" eaLnBrk="1" hangingPunct="1"/>
            <a:r>
              <a:rPr lang="en-US" smtClean="0"/>
              <a:t>Penjualan aktiva tetap</a:t>
            </a:r>
          </a:p>
          <a:p>
            <a:pPr lvl="1" eaLnBrk="1" hangingPunct="1"/>
            <a:r>
              <a:rPr lang="en-US" smtClean="0"/>
              <a:t>Sekuritas utang jk panjang dan modal</a:t>
            </a:r>
          </a:p>
          <a:p>
            <a:pPr lvl="1" eaLnBrk="1" hangingPunct="1"/>
            <a:r>
              <a:rPr lang="en-US" smtClean="0"/>
              <a:t>Pengumpulan pokok utang</a:t>
            </a:r>
          </a:p>
          <a:p>
            <a:pPr lvl="1" eaLnBrk="1" hangingPunct="1"/>
            <a:r>
              <a:rPr lang="en-US" smtClean="0"/>
              <a:t>Penjualan real estate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keluar (Outflows) ke:</a:t>
            </a:r>
          </a:p>
          <a:p>
            <a:pPr lvl="1" eaLnBrk="1" hangingPunct="1"/>
            <a:r>
              <a:rPr lang="en-US" smtClean="0"/>
              <a:t>Pembelian aktiva tetap</a:t>
            </a:r>
          </a:p>
          <a:p>
            <a:pPr lvl="1" eaLnBrk="1" hangingPunct="1"/>
            <a:r>
              <a:rPr lang="en-US" smtClean="0"/>
              <a:t>Pembelian sekuritas utang dan modal</a:t>
            </a:r>
          </a:p>
          <a:p>
            <a:pPr lvl="1" eaLnBrk="1" hangingPunct="1"/>
            <a:r>
              <a:rPr lang="en-US" smtClean="0"/>
              <a:t>Meminjamkan dana ke pihak lain</a:t>
            </a:r>
          </a:p>
          <a:p>
            <a:pPr lvl="1" eaLnBrk="1" hangingPunct="1"/>
            <a:r>
              <a:rPr lang="en-US" smtClean="0"/>
              <a:t>Pembayaran pembelian real estate</a:t>
            </a:r>
          </a:p>
        </p:txBody>
      </p:sp>
      <p:graphicFrame>
        <p:nvGraphicFramePr>
          <p:cNvPr id="5122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48138" y="4876800"/>
          <a:ext cx="1114425" cy="1716088"/>
        </p:xfrm>
        <a:graphic>
          <a:graphicData uri="http://schemas.openxmlformats.org/presentationml/2006/ole">
            <p:oleObj spid="_x0000_s103426" name="Clip" r:id="rId3" imgW="3686040" imgH="56610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73AD9-04B2-4103-A10F-DCAE33030782}" type="slidenum">
              <a:rPr lang="en-US"/>
              <a:pPr/>
              <a:t>22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Kas dari Kegiatan Pendanaan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masuk (Inflows) dari:</a:t>
            </a:r>
          </a:p>
          <a:p>
            <a:pPr lvl="1" eaLnBrk="1" hangingPunct="1"/>
            <a:r>
              <a:rPr lang="en-US" smtClean="0"/>
              <a:t>Utang jangka panjang</a:t>
            </a:r>
          </a:p>
          <a:p>
            <a:pPr lvl="1" eaLnBrk="1" hangingPunct="1"/>
            <a:r>
              <a:rPr lang="en-US" smtClean="0"/>
              <a:t>Pinjaman dari financial institutions</a:t>
            </a:r>
          </a:p>
          <a:p>
            <a:pPr lvl="1" eaLnBrk="1" hangingPunct="1"/>
            <a:r>
              <a:rPr lang="en-US" smtClean="0"/>
              <a:t>Penjualan obligasi atau saham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Aliran kas keluar (Outflows) ke:</a:t>
            </a:r>
          </a:p>
          <a:p>
            <a:pPr lvl="1" eaLnBrk="1" hangingPunct="1"/>
            <a:r>
              <a:rPr lang="en-US" smtClean="0"/>
              <a:t>Pembayaran dividen</a:t>
            </a:r>
          </a:p>
          <a:p>
            <a:pPr lvl="1" eaLnBrk="1" hangingPunct="1"/>
            <a:r>
              <a:rPr lang="en-US" smtClean="0"/>
              <a:t>Pelunasan pokok utang</a:t>
            </a:r>
          </a:p>
          <a:p>
            <a:pPr lvl="1" eaLnBrk="1" hangingPunct="1"/>
            <a:r>
              <a:rPr lang="en-US" smtClean="0"/>
              <a:t>Pembayaran pokok utang sewa guna usaha</a:t>
            </a:r>
          </a:p>
        </p:txBody>
      </p:sp>
      <p:graphicFrame>
        <p:nvGraphicFramePr>
          <p:cNvPr id="614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48138" y="4876800"/>
          <a:ext cx="1114425" cy="1716088"/>
        </p:xfrm>
        <a:graphic>
          <a:graphicData uri="http://schemas.openxmlformats.org/presentationml/2006/ole">
            <p:oleObj spid="_x0000_s104450" name="Clip" r:id="rId3" imgW="3686040" imgH="56610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F409EE-2546-497B-BFDB-B5E5CF9A5300}" type="slidenum">
              <a:rPr lang="en-US"/>
              <a:pPr/>
              <a:t>23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Penyajian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Laporan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Arus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kegiatan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operasi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Penerimaan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Pengeluaran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untuk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bersih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kegiatan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operasi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Penerimaan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Pengeluaran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untuk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bersih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kegiatan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operasi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Penerimaan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dari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Pengeluaran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untuk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Aliran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bersih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Kenaikan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penurunan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latin typeface="Bradley Hand ITC" pitchFamily="66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6588125" y="1341438"/>
            <a:ext cx="2016125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	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xxx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	xxx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</a:t>
            </a:r>
          </a:p>
          <a:p>
            <a:pPr>
              <a:defRPr/>
            </a:pP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 	</a:t>
            </a:r>
            <a:r>
              <a:rPr 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xxx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</a:t>
            </a:r>
          </a:p>
          <a:p>
            <a:pPr>
              <a:defRPr/>
            </a:pP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	xxx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xxx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7380288" y="2205038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7380288" y="5805488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7380288" y="5373688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7380288" y="3789363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>
            <a:off x="7380288" y="6165850"/>
            <a:ext cx="8382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7380288" y="2565400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7380288" y="4149725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d-ID" sz="2400" smtClean="0"/>
              <a:t> LAPORAN ARUS KAS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d-ID" sz="2400" smtClean="0"/>
              <a:t>Untuk Periode 2007</a:t>
            </a:r>
          </a:p>
          <a:p>
            <a:pPr eaLnBrk="1" hangingPunct="1">
              <a:buFont typeface="Wingdings 2" pitchFamily="18" charset="2"/>
              <a:buNone/>
            </a:pPr>
            <a:endParaRPr lang="id-ID" sz="2400" smtClean="0"/>
          </a:p>
          <a:p>
            <a:pPr eaLnBrk="1" hangingPunct="1">
              <a:buFont typeface="Wingdings 2" pitchFamily="18" charset="2"/>
              <a:buNone/>
            </a:pPr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>
              <a:buFont typeface="Wingdings 2" pitchFamily="18" charset="2"/>
              <a:buNone/>
            </a:pPr>
            <a:endParaRPr lang="id-ID" sz="2000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89838" y="6481763"/>
            <a:ext cx="503237" cy="301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fld id="{9054C9F8-86DB-4D0C-BEA5-7BC55E438E63}" type="slidenum">
              <a:rPr lang="en-US" altLang="zh-CN" sz="1200"/>
              <a:pPr algn="ctr"/>
              <a:t>24</a:t>
            </a:fld>
            <a:endParaRPr lang="en-US" altLang="zh-CN" sz="1200"/>
          </a:p>
        </p:txBody>
      </p:sp>
      <p:graphicFrame>
        <p:nvGraphicFramePr>
          <p:cNvPr id="29733" name="Group 37"/>
          <p:cNvGraphicFramePr>
            <a:graphicFrameLocks noGrp="1"/>
          </p:cNvGraphicFramePr>
          <p:nvPr/>
        </p:nvGraphicFramePr>
        <p:xfrm>
          <a:off x="762000" y="1371600"/>
          <a:ext cx="7620000" cy="4663440"/>
        </p:xfrm>
        <a:graphic>
          <a:graphicData uri="http://schemas.openxmlformats.org/drawingml/2006/table">
            <a:tbl>
              <a:tblPr/>
              <a:tblGrid>
                <a:gridCol w="4478338"/>
                <a:gridCol w="3141662"/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Aktivitas Operasional: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幼圆"/>
                        <a:cs typeface="幼圆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Masuk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Keluar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(B)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Aktivitas Pendanaan: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幼圆"/>
                        <a:cs typeface="幼圆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Masuk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Keluar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(D)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Aktivitas Investasi: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幼圆"/>
                        <a:cs typeface="幼圆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Masuk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  Aliran Kas Keluar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(F)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Kenaikan (Penurunan ) Kas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(A-B) + (C-D) + (E-F)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Saldo Kas Awal Periode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Saldo Kas Akhir Periode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(A-B) + (C-D) + (E-F) + 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幼圆"/>
                          <a:cs typeface="幼圆"/>
                        </a:rPr>
                        <a:t>   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78FD8-D574-4A58-86F2-523ED66BC755}" type="slidenum">
              <a:rPr lang="en-US"/>
              <a:pPr/>
              <a:t>25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Sumber Informasi Penyusunan Laporan Arus Kas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1663" y="2336800"/>
            <a:ext cx="4833937" cy="3725863"/>
          </a:xfrm>
        </p:spPr>
        <p:txBody>
          <a:bodyPr/>
          <a:lstStyle/>
          <a:p>
            <a:pPr eaLnBrk="1" hangingPunct="1"/>
            <a:r>
              <a:rPr lang="en-US" sz="2800" smtClean="0"/>
              <a:t>Laporan Posisi Keuangan Komparatif</a:t>
            </a:r>
          </a:p>
          <a:p>
            <a:pPr eaLnBrk="1" hangingPunct="1"/>
            <a:r>
              <a:rPr lang="en-US" sz="2800" smtClean="0"/>
              <a:t>Laporan L/R periode kini</a:t>
            </a:r>
          </a:p>
          <a:p>
            <a:pPr eaLnBrk="1" hangingPunct="1"/>
            <a:r>
              <a:rPr lang="en-US" sz="2800" smtClean="0"/>
              <a:t>Informasi tambahan</a:t>
            </a:r>
          </a:p>
        </p:txBody>
      </p:sp>
      <p:graphicFrame>
        <p:nvGraphicFramePr>
          <p:cNvPr id="7170" name="Object 4">
            <a:hlinkClick r:id="" action="ppaction://ole?verb=0"/>
          </p:cNvPr>
          <p:cNvGraphicFramePr>
            <a:graphicFrameLocks/>
          </p:cNvGraphicFramePr>
          <p:nvPr>
            <p:ph sz="half" idx="2"/>
          </p:nvPr>
        </p:nvGraphicFramePr>
        <p:xfrm>
          <a:off x="5673725" y="2335213"/>
          <a:ext cx="2859088" cy="3289300"/>
        </p:xfrm>
        <a:graphic>
          <a:graphicData uri="http://schemas.openxmlformats.org/presentationml/2006/ole">
            <p:oleObj spid="_x0000_s29698" name="Clip" r:id="rId3" imgW="1987200" imgH="346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E4258-B1B9-4BC4-B684-363B47FAC797}" type="slidenum">
              <a:rPr lang="en-US"/>
              <a:pPr/>
              <a:t>26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15313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Sumber Informasi  Penyusunan Laporan Arus Kas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712913"/>
            <a:ext cx="4033838" cy="4186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Komponen Arus Kas: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Arus Kas Kegiatan Operasi: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Arus Kas Kegiatan Investasi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Arus Kas Kegiatan Pembelanjaan</a:t>
            </a:r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28800"/>
            <a:ext cx="4092575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/>
              <a:t>Sumber Data (LK):</a:t>
            </a:r>
          </a:p>
          <a:p>
            <a:pPr eaLnBrk="1" hangingPunct="1"/>
            <a:r>
              <a:rPr lang="en-US" sz="2200" smtClean="0"/>
              <a:t>Lap. Rugi Laba</a:t>
            </a:r>
          </a:p>
          <a:p>
            <a:pPr lvl="1" eaLnBrk="1" hangingPunct="1"/>
            <a:r>
              <a:rPr lang="en-US" smtClean="0"/>
              <a:t>Pendapatan &amp;Biaya</a:t>
            </a:r>
          </a:p>
          <a:p>
            <a:pPr lvl="1" eaLnBrk="1" hangingPunct="1"/>
            <a:r>
              <a:rPr lang="en-US" smtClean="0"/>
              <a:t>Aktiva &amp; Utang Lancar</a:t>
            </a:r>
          </a:p>
          <a:p>
            <a:pPr eaLnBrk="1" hangingPunct="1"/>
            <a:r>
              <a:rPr lang="en-US" sz="2200" smtClean="0"/>
              <a:t>Neraca</a:t>
            </a:r>
          </a:p>
          <a:p>
            <a:pPr lvl="1" eaLnBrk="1" hangingPunct="1"/>
            <a:r>
              <a:rPr lang="en-US" smtClean="0"/>
              <a:t>Aktiva Jangka Panjang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Neraca:</a:t>
            </a:r>
          </a:p>
          <a:p>
            <a:pPr lvl="1" eaLnBrk="1" hangingPunct="1"/>
            <a:r>
              <a:rPr lang="en-US" smtClean="0"/>
              <a:t>Utang Jangka Panjang</a:t>
            </a:r>
          </a:p>
          <a:p>
            <a:pPr lvl="1" eaLnBrk="1" hangingPunct="1"/>
            <a:r>
              <a:rPr lang="en-US" smtClean="0"/>
              <a:t>Modal</a:t>
            </a:r>
          </a:p>
        </p:txBody>
      </p:sp>
      <p:sp>
        <p:nvSpPr>
          <p:cNvPr id="29703" name="AutoShape 5"/>
          <p:cNvSpPr>
            <a:spLocks noChangeArrowheads="1"/>
          </p:cNvSpPr>
          <p:nvPr/>
        </p:nvSpPr>
        <p:spPr bwMode="auto">
          <a:xfrm>
            <a:off x="3954463" y="2060575"/>
            <a:ext cx="7620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04" name="AutoShape 6"/>
          <p:cNvSpPr>
            <a:spLocks noChangeArrowheads="1"/>
          </p:cNvSpPr>
          <p:nvPr/>
        </p:nvSpPr>
        <p:spPr bwMode="auto">
          <a:xfrm>
            <a:off x="4025900" y="3573463"/>
            <a:ext cx="762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05" name="AutoShape 7"/>
          <p:cNvSpPr>
            <a:spLocks noChangeArrowheads="1"/>
          </p:cNvSpPr>
          <p:nvPr/>
        </p:nvSpPr>
        <p:spPr bwMode="auto">
          <a:xfrm>
            <a:off x="4067175" y="4962525"/>
            <a:ext cx="762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E9208-5AF8-4BCF-ADD4-33C05D5D6805}" type="slidenum">
              <a:rPr lang="en-US"/>
              <a:pPr/>
              <a:t>27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54025"/>
            <a:ext cx="8162925" cy="1319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Langkah-Langkah Penyusunan Laporan Arus Kas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635750" cy="4302125"/>
          </a:xfrm>
        </p:spPr>
        <p:txBody>
          <a:bodyPr/>
          <a:lstStyle/>
          <a:p>
            <a:pPr marL="565150" indent="-565150" eaLnBrk="1" hangingPunct="1">
              <a:lnSpc>
                <a:spcPct val="90000"/>
              </a:lnSpc>
            </a:pPr>
            <a:r>
              <a:rPr lang="en-US" sz="3100" smtClean="0"/>
              <a:t>Menyiapkan neraca komparatif</a:t>
            </a:r>
          </a:p>
          <a:p>
            <a:pPr marL="565150" indent="-565150" eaLnBrk="1" hangingPunct="1">
              <a:lnSpc>
                <a:spcPct val="90000"/>
              </a:lnSpc>
            </a:pPr>
            <a:r>
              <a:rPr lang="en-US" sz="3100" smtClean="0"/>
              <a:t>Menentukan selisih(naik atau turun)</a:t>
            </a:r>
          </a:p>
          <a:p>
            <a:pPr marL="565150" indent="-565150" eaLnBrk="1" hangingPunct="1">
              <a:lnSpc>
                <a:spcPct val="90000"/>
              </a:lnSpc>
            </a:pPr>
            <a:r>
              <a:rPr lang="en-US" sz="3100" smtClean="0"/>
              <a:t>Menentukan arus kas dari kegiatan operasi</a:t>
            </a:r>
          </a:p>
          <a:p>
            <a:pPr marL="565150" indent="-565150" eaLnBrk="1" hangingPunct="1">
              <a:lnSpc>
                <a:spcPct val="90000"/>
              </a:lnSpc>
            </a:pPr>
            <a:r>
              <a:rPr lang="en-US" sz="3100" smtClean="0"/>
              <a:t>Menentukan arus kas dari kegiatan investasi</a:t>
            </a:r>
          </a:p>
          <a:p>
            <a:pPr marL="565150" indent="-565150" eaLnBrk="1" hangingPunct="1">
              <a:lnSpc>
                <a:spcPct val="90000"/>
              </a:lnSpc>
            </a:pPr>
            <a:r>
              <a:rPr lang="en-US" sz="3100" smtClean="0"/>
              <a:t>Menentukan arus kas dari kegiatan pembelanjaan</a:t>
            </a:r>
          </a:p>
        </p:txBody>
      </p:sp>
      <p:graphicFrame>
        <p:nvGraphicFramePr>
          <p:cNvPr id="819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92950" y="1811338"/>
          <a:ext cx="2032000" cy="4210050"/>
        </p:xfrm>
        <a:graphic>
          <a:graphicData uri="http://schemas.openxmlformats.org/presentationml/2006/ole">
            <p:oleObj spid="_x0000_s30722" name="Microsoft ClipArt Gallery" r:id="rId3" imgW="1644480" imgH="3396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85DED2-4757-4277-A92D-0220DA3B4D89}" type="slidenum">
              <a:rPr lang="en-US"/>
              <a:pPr/>
              <a:t>28</a:t>
            </a:fld>
            <a:endParaRPr 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4932363" y="1989138"/>
            <a:ext cx="3654425" cy="337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712000"/>
                </a:solidFill>
                <a:latin typeface="Arial" charset="0"/>
              </a:rPr>
              <a:t>Mencoba Metode Tidak Langsung</a:t>
            </a:r>
          </a:p>
        </p:txBody>
      </p:sp>
      <p:graphicFrame>
        <p:nvGraphicFramePr>
          <p:cNvPr id="1229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9938" y="1546225"/>
          <a:ext cx="3784600" cy="3459163"/>
        </p:xfrm>
        <a:graphic>
          <a:graphicData uri="http://schemas.openxmlformats.org/presentationml/2006/ole">
            <p:oleObj spid="_x0000_s109570" name="Clip" r:id="rId3" imgW="3794040" imgH="3468600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785F31-CA17-44A9-8E23-DFD1FBBEF431}" type="slidenum">
              <a:rPr lang="en-US"/>
              <a:pPr/>
              <a:t>29</a:t>
            </a:fld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211763" y="3363913"/>
            <a:ext cx="3322637" cy="428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5211763" y="5519738"/>
            <a:ext cx="3322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5211763" y="5519738"/>
            <a:ext cx="3322637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211763" y="5937250"/>
            <a:ext cx="3322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211763" y="5937250"/>
            <a:ext cx="3322637" cy="142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211763" y="5965825"/>
            <a:ext cx="3322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5211763" y="5965825"/>
            <a:ext cx="3322637" cy="142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3397250" y="1870075"/>
            <a:ext cx="2611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Grate Big Company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2120900" y="2230438"/>
            <a:ext cx="50434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200" b="1">
                <a:solidFill>
                  <a:srgbClr val="000000"/>
                </a:solidFill>
                <a:latin typeface="Arial" charset="0"/>
              </a:rPr>
              <a:t>Neraca Komparative - Aktiva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5857875" y="2701925"/>
            <a:ext cx="216852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December 31,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5703888" y="3046413"/>
            <a:ext cx="6524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19X9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7350125" y="3046413"/>
            <a:ext cx="6223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2000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29" name="Rectangle 16"/>
          <p:cNvSpPr>
            <a:spLocks noChangeArrowheads="1"/>
          </p:cNvSpPr>
          <p:nvPr/>
        </p:nvSpPr>
        <p:spPr bwMode="auto">
          <a:xfrm>
            <a:off x="1090613" y="3478213"/>
            <a:ext cx="5127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Kas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0" name="Rectangle 17"/>
          <p:cNvSpPr>
            <a:spLocks noChangeArrowheads="1"/>
          </p:cNvSpPr>
          <p:nvPr/>
        </p:nvSpPr>
        <p:spPr bwMode="auto">
          <a:xfrm>
            <a:off x="5811838" y="3478213"/>
            <a:ext cx="106203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60,000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5365750" y="3478213"/>
            <a:ext cx="6064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Rp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2" name="Rectangle 19"/>
          <p:cNvSpPr>
            <a:spLocks noChangeArrowheads="1"/>
          </p:cNvSpPr>
          <p:nvPr/>
        </p:nvSpPr>
        <p:spPr bwMode="auto">
          <a:xfrm>
            <a:off x="7458075" y="3478213"/>
            <a:ext cx="1062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70,370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3" name="Rectangle 20"/>
          <p:cNvSpPr>
            <a:spLocks noChangeArrowheads="1"/>
          </p:cNvSpPr>
          <p:nvPr/>
        </p:nvSpPr>
        <p:spPr bwMode="auto">
          <a:xfrm>
            <a:off x="7027863" y="3478213"/>
            <a:ext cx="6064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Rp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4" name="Rectangle 21"/>
          <p:cNvSpPr>
            <a:spLocks noChangeArrowheads="1"/>
          </p:cNvSpPr>
          <p:nvPr/>
        </p:nvSpPr>
        <p:spPr bwMode="auto">
          <a:xfrm>
            <a:off x="1090613" y="3822700"/>
            <a:ext cx="27082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Piutang Dagang, net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5811838" y="3822700"/>
            <a:ext cx="106203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27,000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5365750" y="3822700"/>
            <a:ext cx="5222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7" name="Rectangle 24"/>
          <p:cNvSpPr>
            <a:spLocks noChangeArrowheads="1"/>
          </p:cNvSpPr>
          <p:nvPr/>
        </p:nvSpPr>
        <p:spPr bwMode="auto">
          <a:xfrm>
            <a:off x="7458075" y="3822700"/>
            <a:ext cx="10620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35,000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8" name="Rectangle 25"/>
          <p:cNvSpPr>
            <a:spLocks noChangeArrowheads="1"/>
          </p:cNvSpPr>
          <p:nvPr/>
        </p:nvSpPr>
        <p:spPr bwMode="auto">
          <a:xfrm>
            <a:off x="7027863" y="3822700"/>
            <a:ext cx="52228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39" name="Rectangle 26"/>
          <p:cNvSpPr>
            <a:spLocks noChangeArrowheads="1"/>
          </p:cNvSpPr>
          <p:nvPr/>
        </p:nvSpPr>
        <p:spPr bwMode="auto">
          <a:xfrm>
            <a:off x="1090613" y="4168775"/>
            <a:ext cx="21145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Sediaan Barang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0" name="Rectangle 27"/>
          <p:cNvSpPr>
            <a:spLocks noChangeArrowheads="1"/>
          </p:cNvSpPr>
          <p:nvPr/>
        </p:nvSpPr>
        <p:spPr bwMode="auto">
          <a:xfrm>
            <a:off x="5643563" y="4168775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230,000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1" name="Rectangle 28"/>
          <p:cNvSpPr>
            <a:spLocks noChangeArrowheads="1"/>
          </p:cNvSpPr>
          <p:nvPr/>
        </p:nvSpPr>
        <p:spPr bwMode="auto">
          <a:xfrm>
            <a:off x="5365750" y="4168775"/>
            <a:ext cx="3698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2" name="Rectangle 29"/>
          <p:cNvSpPr>
            <a:spLocks noChangeArrowheads="1"/>
          </p:cNvSpPr>
          <p:nvPr/>
        </p:nvSpPr>
        <p:spPr bwMode="auto">
          <a:xfrm>
            <a:off x="7288213" y="4168775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200,000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3" name="Rectangle 30"/>
          <p:cNvSpPr>
            <a:spLocks noChangeArrowheads="1"/>
          </p:cNvSpPr>
          <p:nvPr/>
        </p:nvSpPr>
        <p:spPr bwMode="auto">
          <a:xfrm>
            <a:off x="7027863" y="4168775"/>
            <a:ext cx="36988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4" name="Rectangle 31"/>
          <p:cNvSpPr>
            <a:spLocks noChangeArrowheads="1"/>
          </p:cNvSpPr>
          <p:nvPr/>
        </p:nvSpPr>
        <p:spPr bwMode="auto">
          <a:xfrm>
            <a:off x="1090613" y="4513263"/>
            <a:ext cx="23796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Sekuritas-Trading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5" name="Rectangle 32"/>
          <p:cNvSpPr>
            <a:spLocks noChangeArrowheads="1"/>
          </p:cNvSpPr>
          <p:nvPr/>
        </p:nvSpPr>
        <p:spPr bwMode="auto">
          <a:xfrm>
            <a:off x="6642100" y="4513263"/>
            <a:ext cx="23018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6" name="Rectangle 33"/>
          <p:cNvSpPr>
            <a:spLocks noChangeArrowheads="1"/>
          </p:cNvSpPr>
          <p:nvPr/>
        </p:nvSpPr>
        <p:spPr bwMode="auto">
          <a:xfrm>
            <a:off x="5365750" y="4513263"/>
            <a:ext cx="13684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  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7" name="Rectangle 34"/>
          <p:cNvSpPr>
            <a:spLocks noChangeArrowheads="1"/>
          </p:cNvSpPr>
          <p:nvPr/>
        </p:nvSpPr>
        <p:spPr bwMode="auto">
          <a:xfrm>
            <a:off x="7458075" y="4513263"/>
            <a:ext cx="1062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25,000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8" name="Rectangle 35"/>
          <p:cNvSpPr>
            <a:spLocks noChangeArrowheads="1"/>
          </p:cNvSpPr>
          <p:nvPr/>
        </p:nvSpPr>
        <p:spPr bwMode="auto">
          <a:xfrm>
            <a:off x="7027863" y="4513263"/>
            <a:ext cx="52228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49" name="Rectangle 36"/>
          <p:cNvSpPr>
            <a:spLocks noChangeArrowheads="1"/>
          </p:cNvSpPr>
          <p:nvPr/>
        </p:nvSpPr>
        <p:spPr bwMode="auto">
          <a:xfrm>
            <a:off x="1090613" y="4857750"/>
            <a:ext cx="1835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Peralatan, net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0" name="Rectangle 37"/>
          <p:cNvSpPr>
            <a:spLocks noChangeArrowheads="1"/>
          </p:cNvSpPr>
          <p:nvPr/>
        </p:nvSpPr>
        <p:spPr bwMode="auto">
          <a:xfrm>
            <a:off x="5643563" y="4857750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500,000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1" name="Rectangle 38"/>
          <p:cNvSpPr>
            <a:spLocks noChangeArrowheads="1"/>
          </p:cNvSpPr>
          <p:nvPr/>
        </p:nvSpPr>
        <p:spPr bwMode="auto">
          <a:xfrm>
            <a:off x="5365750" y="4857750"/>
            <a:ext cx="3698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2" name="Rectangle 39"/>
          <p:cNvSpPr>
            <a:spLocks noChangeArrowheads="1"/>
          </p:cNvSpPr>
          <p:nvPr/>
        </p:nvSpPr>
        <p:spPr bwMode="auto">
          <a:xfrm>
            <a:off x="7288213" y="4857750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425,000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3" name="Rectangle 40"/>
          <p:cNvSpPr>
            <a:spLocks noChangeArrowheads="1"/>
          </p:cNvSpPr>
          <p:nvPr/>
        </p:nvSpPr>
        <p:spPr bwMode="auto">
          <a:xfrm>
            <a:off x="7027863" y="4857750"/>
            <a:ext cx="36988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4" name="Rectangle 41"/>
          <p:cNvSpPr>
            <a:spLocks noChangeArrowheads="1"/>
          </p:cNvSpPr>
          <p:nvPr/>
        </p:nvSpPr>
        <p:spPr bwMode="auto">
          <a:xfrm>
            <a:off x="1090613" y="5203825"/>
            <a:ext cx="24590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Investasi Tiny Co.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5" name="Rectangle 42"/>
          <p:cNvSpPr>
            <a:spLocks noChangeArrowheads="1"/>
          </p:cNvSpPr>
          <p:nvPr/>
        </p:nvSpPr>
        <p:spPr bwMode="auto">
          <a:xfrm>
            <a:off x="5643563" y="5203825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100,000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6" name="Rectangle 43"/>
          <p:cNvSpPr>
            <a:spLocks noChangeArrowheads="1"/>
          </p:cNvSpPr>
          <p:nvPr/>
        </p:nvSpPr>
        <p:spPr bwMode="auto">
          <a:xfrm>
            <a:off x="5365750" y="5203825"/>
            <a:ext cx="3698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7" name="Rectangle 44"/>
          <p:cNvSpPr>
            <a:spLocks noChangeArrowheads="1"/>
          </p:cNvSpPr>
          <p:nvPr/>
        </p:nvSpPr>
        <p:spPr bwMode="auto">
          <a:xfrm>
            <a:off x="7288213" y="5203825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130,000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8" name="Rectangle 45"/>
          <p:cNvSpPr>
            <a:spLocks noChangeArrowheads="1"/>
          </p:cNvSpPr>
          <p:nvPr/>
        </p:nvSpPr>
        <p:spPr bwMode="auto">
          <a:xfrm>
            <a:off x="7027863" y="5203825"/>
            <a:ext cx="36988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59" name="Rectangle 46"/>
          <p:cNvSpPr>
            <a:spLocks noChangeArrowheads="1"/>
          </p:cNvSpPr>
          <p:nvPr/>
        </p:nvSpPr>
        <p:spPr bwMode="auto">
          <a:xfrm>
            <a:off x="1090613" y="5619750"/>
            <a:ext cx="15875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Total Aktiva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60" name="Rectangle 47"/>
          <p:cNvSpPr>
            <a:spLocks noChangeArrowheads="1"/>
          </p:cNvSpPr>
          <p:nvPr/>
        </p:nvSpPr>
        <p:spPr bwMode="auto">
          <a:xfrm>
            <a:off x="5643563" y="5619750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917,000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61" name="Rectangle 48"/>
          <p:cNvSpPr>
            <a:spLocks noChangeArrowheads="1"/>
          </p:cNvSpPr>
          <p:nvPr/>
        </p:nvSpPr>
        <p:spPr bwMode="auto">
          <a:xfrm>
            <a:off x="5219700" y="5619750"/>
            <a:ext cx="45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Rp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62" name="Rectangle 49"/>
          <p:cNvSpPr>
            <a:spLocks noChangeArrowheads="1"/>
          </p:cNvSpPr>
          <p:nvPr/>
        </p:nvSpPr>
        <p:spPr bwMode="auto">
          <a:xfrm>
            <a:off x="7288213" y="5619750"/>
            <a:ext cx="12303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885,370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63" name="Rectangle 50"/>
          <p:cNvSpPr>
            <a:spLocks noChangeArrowheads="1"/>
          </p:cNvSpPr>
          <p:nvPr/>
        </p:nvSpPr>
        <p:spPr bwMode="auto">
          <a:xfrm>
            <a:off x="6877050" y="5619750"/>
            <a:ext cx="45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Arial" charset="0"/>
              </a:rPr>
              <a:t>Rp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1336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Indirect Method</a:t>
            </a:r>
          </a:p>
        </p:txBody>
      </p:sp>
      <p:graphicFrame>
        <p:nvGraphicFramePr>
          <p:cNvPr id="13314" name="Object 51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107950" y="1773238"/>
          <a:ext cx="1874838" cy="2287587"/>
        </p:xfrm>
        <a:graphic>
          <a:graphicData uri="http://schemas.openxmlformats.org/presentationml/2006/ole">
            <p:oleObj spid="_x0000_s110594" name="Clip" r:id="rId3" imgW="1874520" imgH="2287440" progId="">
              <p:embed/>
            </p:oleObj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39DA39-DF2F-4492-ABC1-162EF4DBEC28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Laporan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Arus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Statement of Cash Flow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70" y="4714884"/>
            <a:ext cx="6215106" cy="1519238"/>
          </a:xfrm>
        </p:spPr>
        <p:txBody>
          <a:bodyPr>
            <a:normAutofit/>
          </a:bodyPr>
          <a:lstStyle/>
          <a:p>
            <a:pPr algn="r" eaLnBrk="1" hangingPunct="1">
              <a:buFont typeface="Wingdings" pitchFamily="2" charset="2"/>
              <a:buChar char="Ø"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Menyajikan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informasi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tentang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penerimaan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pengeluaran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kas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selama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periode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tertentu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29454" y="1214423"/>
            <a:ext cx="1928826" cy="2143139"/>
            <a:chOff x="2160" y="2151"/>
            <a:chExt cx="1825" cy="2150"/>
          </a:xfrm>
        </p:grpSpPr>
        <p:sp>
          <p:nvSpPr>
            <p:cNvPr id="32774" name="Freeform 5"/>
            <p:cNvSpPr>
              <a:spLocks/>
            </p:cNvSpPr>
            <p:nvPr/>
          </p:nvSpPr>
          <p:spPr bwMode="auto">
            <a:xfrm>
              <a:off x="3582" y="3065"/>
              <a:ext cx="171" cy="137"/>
            </a:xfrm>
            <a:custGeom>
              <a:avLst/>
              <a:gdLst>
                <a:gd name="T0" fmla="*/ 55 w 342"/>
                <a:gd name="T1" fmla="*/ 84 h 276"/>
                <a:gd name="T2" fmla="*/ 239 w 342"/>
                <a:gd name="T3" fmla="*/ 0 h 276"/>
                <a:gd name="T4" fmla="*/ 342 w 342"/>
                <a:gd name="T5" fmla="*/ 148 h 276"/>
                <a:gd name="T6" fmla="*/ 258 w 342"/>
                <a:gd name="T7" fmla="*/ 276 h 276"/>
                <a:gd name="T8" fmla="*/ 0 w 342"/>
                <a:gd name="T9" fmla="*/ 203 h 276"/>
                <a:gd name="T10" fmla="*/ 55 w 342"/>
                <a:gd name="T11" fmla="*/ 84 h 276"/>
                <a:gd name="T12" fmla="*/ 55 w 342"/>
                <a:gd name="T13" fmla="*/ 84 h 2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2"/>
                <a:gd name="T22" fmla="*/ 0 h 276"/>
                <a:gd name="T23" fmla="*/ 342 w 342"/>
                <a:gd name="T24" fmla="*/ 276 h 2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2" h="276">
                  <a:moveTo>
                    <a:pt x="55" y="84"/>
                  </a:moveTo>
                  <a:lnTo>
                    <a:pt x="239" y="0"/>
                  </a:lnTo>
                  <a:lnTo>
                    <a:pt x="342" y="148"/>
                  </a:lnTo>
                  <a:lnTo>
                    <a:pt x="258" y="276"/>
                  </a:lnTo>
                  <a:lnTo>
                    <a:pt x="0" y="203"/>
                  </a:lnTo>
                  <a:lnTo>
                    <a:pt x="55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5" name="Freeform 6"/>
            <p:cNvSpPr>
              <a:spLocks/>
            </p:cNvSpPr>
            <p:nvPr/>
          </p:nvSpPr>
          <p:spPr bwMode="auto">
            <a:xfrm>
              <a:off x="3771" y="3226"/>
              <a:ext cx="152" cy="147"/>
            </a:xfrm>
            <a:custGeom>
              <a:avLst/>
              <a:gdLst>
                <a:gd name="T0" fmla="*/ 0 w 304"/>
                <a:gd name="T1" fmla="*/ 137 h 295"/>
                <a:gd name="T2" fmla="*/ 194 w 304"/>
                <a:gd name="T3" fmla="*/ 0 h 295"/>
                <a:gd name="T4" fmla="*/ 304 w 304"/>
                <a:gd name="T5" fmla="*/ 74 h 295"/>
                <a:gd name="T6" fmla="*/ 276 w 304"/>
                <a:gd name="T7" fmla="*/ 295 h 295"/>
                <a:gd name="T8" fmla="*/ 0 w 304"/>
                <a:gd name="T9" fmla="*/ 137 h 295"/>
                <a:gd name="T10" fmla="*/ 0 w 304"/>
                <a:gd name="T11" fmla="*/ 137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4"/>
                <a:gd name="T19" fmla="*/ 0 h 295"/>
                <a:gd name="T20" fmla="*/ 304 w 304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4" h="295">
                  <a:moveTo>
                    <a:pt x="0" y="137"/>
                  </a:moveTo>
                  <a:lnTo>
                    <a:pt x="194" y="0"/>
                  </a:lnTo>
                  <a:lnTo>
                    <a:pt x="304" y="74"/>
                  </a:lnTo>
                  <a:lnTo>
                    <a:pt x="276" y="29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6" name="Freeform 7"/>
            <p:cNvSpPr>
              <a:spLocks/>
            </p:cNvSpPr>
            <p:nvPr/>
          </p:nvSpPr>
          <p:spPr bwMode="auto">
            <a:xfrm>
              <a:off x="2219" y="2461"/>
              <a:ext cx="1677" cy="1816"/>
            </a:xfrm>
            <a:custGeom>
              <a:avLst/>
              <a:gdLst>
                <a:gd name="T0" fmla="*/ 433 w 3353"/>
                <a:gd name="T1" fmla="*/ 498 h 3632"/>
                <a:gd name="T2" fmla="*/ 0 w 3353"/>
                <a:gd name="T3" fmla="*/ 931 h 3632"/>
                <a:gd name="T4" fmla="*/ 452 w 3353"/>
                <a:gd name="T5" fmla="*/ 2967 h 3632"/>
                <a:gd name="T6" fmla="*/ 2414 w 3353"/>
                <a:gd name="T7" fmla="*/ 3632 h 3632"/>
                <a:gd name="T8" fmla="*/ 3353 w 3353"/>
                <a:gd name="T9" fmla="*/ 2507 h 3632"/>
                <a:gd name="T10" fmla="*/ 3195 w 3353"/>
                <a:gd name="T11" fmla="*/ 1981 h 3632"/>
                <a:gd name="T12" fmla="*/ 2846 w 3353"/>
                <a:gd name="T13" fmla="*/ 1779 h 3632"/>
                <a:gd name="T14" fmla="*/ 2690 w 3353"/>
                <a:gd name="T15" fmla="*/ 1789 h 3632"/>
                <a:gd name="T16" fmla="*/ 2726 w 3353"/>
                <a:gd name="T17" fmla="*/ 867 h 3632"/>
                <a:gd name="T18" fmla="*/ 2376 w 3353"/>
                <a:gd name="T19" fmla="*/ 819 h 3632"/>
                <a:gd name="T20" fmla="*/ 2441 w 3353"/>
                <a:gd name="T21" fmla="*/ 129 h 3632"/>
                <a:gd name="T22" fmla="*/ 1171 w 3353"/>
                <a:gd name="T23" fmla="*/ 0 h 3632"/>
                <a:gd name="T24" fmla="*/ 1097 w 3353"/>
                <a:gd name="T25" fmla="*/ 65 h 3632"/>
                <a:gd name="T26" fmla="*/ 1317 w 3353"/>
                <a:gd name="T27" fmla="*/ 498 h 3632"/>
                <a:gd name="T28" fmla="*/ 1317 w 3353"/>
                <a:gd name="T29" fmla="*/ 635 h 3632"/>
                <a:gd name="T30" fmla="*/ 433 w 3353"/>
                <a:gd name="T31" fmla="*/ 498 h 3632"/>
                <a:gd name="T32" fmla="*/ 433 w 3353"/>
                <a:gd name="T33" fmla="*/ 498 h 36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53"/>
                <a:gd name="T52" fmla="*/ 0 h 3632"/>
                <a:gd name="T53" fmla="*/ 3353 w 3353"/>
                <a:gd name="T54" fmla="*/ 3632 h 36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53" h="3632">
                  <a:moveTo>
                    <a:pt x="433" y="498"/>
                  </a:moveTo>
                  <a:lnTo>
                    <a:pt x="0" y="931"/>
                  </a:lnTo>
                  <a:lnTo>
                    <a:pt x="452" y="2967"/>
                  </a:lnTo>
                  <a:lnTo>
                    <a:pt x="2414" y="3632"/>
                  </a:lnTo>
                  <a:lnTo>
                    <a:pt x="3353" y="2507"/>
                  </a:lnTo>
                  <a:lnTo>
                    <a:pt x="3195" y="1981"/>
                  </a:lnTo>
                  <a:lnTo>
                    <a:pt x="2846" y="1779"/>
                  </a:lnTo>
                  <a:lnTo>
                    <a:pt x="2690" y="1789"/>
                  </a:lnTo>
                  <a:lnTo>
                    <a:pt x="2726" y="867"/>
                  </a:lnTo>
                  <a:lnTo>
                    <a:pt x="2376" y="819"/>
                  </a:lnTo>
                  <a:lnTo>
                    <a:pt x="2441" y="129"/>
                  </a:lnTo>
                  <a:lnTo>
                    <a:pt x="1171" y="0"/>
                  </a:lnTo>
                  <a:lnTo>
                    <a:pt x="1097" y="65"/>
                  </a:lnTo>
                  <a:lnTo>
                    <a:pt x="1317" y="498"/>
                  </a:lnTo>
                  <a:lnTo>
                    <a:pt x="1317" y="635"/>
                  </a:lnTo>
                  <a:lnTo>
                    <a:pt x="433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7" name="Freeform 8"/>
            <p:cNvSpPr>
              <a:spLocks/>
            </p:cNvSpPr>
            <p:nvPr/>
          </p:nvSpPr>
          <p:spPr bwMode="auto">
            <a:xfrm>
              <a:off x="3629" y="3071"/>
              <a:ext cx="165" cy="113"/>
            </a:xfrm>
            <a:custGeom>
              <a:avLst/>
              <a:gdLst>
                <a:gd name="T0" fmla="*/ 126 w 331"/>
                <a:gd name="T1" fmla="*/ 0 h 227"/>
                <a:gd name="T2" fmla="*/ 0 w 331"/>
                <a:gd name="T3" fmla="*/ 143 h 227"/>
                <a:gd name="T4" fmla="*/ 331 w 331"/>
                <a:gd name="T5" fmla="*/ 227 h 227"/>
                <a:gd name="T6" fmla="*/ 126 w 331"/>
                <a:gd name="T7" fmla="*/ 0 h 227"/>
                <a:gd name="T8" fmla="*/ 126 w 331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1"/>
                <a:gd name="T16" fmla="*/ 0 h 227"/>
                <a:gd name="T17" fmla="*/ 331 w 331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1" h="227">
                  <a:moveTo>
                    <a:pt x="126" y="0"/>
                  </a:moveTo>
                  <a:lnTo>
                    <a:pt x="0" y="143"/>
                  </a:lnTo>
                  <a:lnTo>
                    <a:pt x="331" y="227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B3E4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8" name="Freeform 9"/>
            <p:cNvSpPr>
              <a:spLocks/>
            </p:cNvSpPr>
            <p:nvPr/>
          </p:nvSpPr>
          <p:spPr bwMode="auto">
            <a:xfrm>
              <a:off x="3802" y="3244"/>
              <a:ext cx="137" cy="137"/>
            </a:xfrm>
            <a:custGeom>
              <a:avLst/>
              <a:gdLst>
                <a:gd name="T0" fmla="*/ 182 w 274"/>
                <a:gd name="T1" fmla="*/ 0 h 274"/>
                <a:gd name="T2" fmla="*/ 0 w 274"/>
                <a:gd name="T3" fmla="*/ 122 h 274"/>
                <a:gd name="T4" fmla="*/ 234 w 274"/>
                <a:gd name="T5" fmla="*/ 274 h 274"/>
                <a:gd name="T6" fmla="*/ 274 w 274"/>
                <a:gd name="T7" fmla="*/ 61 h 274"/>
                <a:gd name="T8" fmla="*/ 182 w 274"/>
                <a:gd name="T9" fmla="*/ 0 h 274"/>
                <a:gd name="T10" fmla="*/ 182 w 274"/>
                <a:gd name="T11" fmla="*/ 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4"/>
                <a:gd name="T19" fmla="*/ 0 h 274"/>
                <a:gd name="T20" fmla="*/ 274 w 274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4" h="274">
                  <a:moveTo>
                    <a:pt x="182" y="0"/>
                  </a:moveTo>
                  <a:lnTo>
                    <a:pt x="0" y="122"/>
                  </a:lnTo>
                  <a:lnTo>
                    <a:pt x="234" y="274"/>
                  </a:lnTo>
                  <a:lnTo>
                    <a:pt x="274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B3E4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9" name="Freeform 10"/>
            <p:cNvSpPr>
              <a:spLocks/>
            </p:cNvSpPr>
            <p:nvPr/>
          </p:nvSpPr>
          <p:spPr bwMode="auto">
            <a:xfrm>
              <a:off x="2260" y="2766"/>
              <a:ext cx="1350" cy="1525"/>
            </a:xfrm>
            <a:custGeom>
              <a:avLst/>
              <a:gdLst>
                <a:gd name="T0" fmla="*/ 1207 w 2699"/>
                <a:gd name="T1" fmla="*/ 21 h 3049"/>
                <a:gd name="T2" fmla="*/ 486 w 2699"/>
                <a:gd name="T3" fmla="*/ 0 h 3049"/>
                <a:gd name="T4" fmla="*/ 0 w 2699"/>
                <a:gd name="T5" fmla="*/ 346 h 3049"/>
                <a:gd name="T6" fmla="*/ 1228 w 2699"/>
                <a:gd name="T7" fmla="*/ 702 h 3049"/>
                <a:gd name="T8" fmla="*/ 161 w 2699"/>
                <a:gd name="T9" fmla="*/ 568 h 3049"/>
                <a:gd name="T10" fmla="*/ 456 w 2699"/>
                <a:gd name="T11" fmla="*/ 2217 h 3049"/>
                <a:gd name="T12" fmla="*/ 2283 w 2699"/>
                <a:gd name="T13" fmla="*/ 3049 h 3049"/>
                <a:gd name="T14" fmla="*/ 2131 w 2699"/>
                <a:gd name="T15" fmla="*/ 945 h 3049"/>
                <a:gd name="T16" fmla="*/ 2699 w 2699"/>
                <a:gd name="T17" fmla="*/ 304 h 3049"/>
                <a:gd name="T18" fmla="*/ 2364 w 2699"/>
                <a:gd name="T19" fmla="*/ 243 h 3049"/>
                <a:gd name="T20" fmla="*/ 2243 w 2699"/>
                <a:gd name="T21" fmla="*/ 529 h 3049"/>
                <a:gd name="T22" fmla="*/ 1958 w 2699"/>
                <a:gd name="T23" fmla="*/ 620 h 3049"/>
                <a:gd name="T24" fmla="*/ 1319 w 2699"/>
                <a:gd name="T25" fmla="*/ 437 h 3049"/>
                <a:gd name="T26" fmla="*/ 1207 w 2699"/>
                <a:gd name="T27" fmla="*/ 21 h 3049"/>
                <a:gd name="T28" fmla="*/ 1207 w 2699"/>
                <a:gd name="T29" fmla="*/ 21 h 304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99"/>
                <a:gd name="T46" fmla="*/ 0 h 3049"/>
                <a:gd name="T47" fmla="*/ 2699 w 2699"/>
                <a:gd name="T48" fmla="*/ 3049 h 304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99" h="3049">
                  <a:moveTo>
                    <a:pt x="1207" y="21"/>
                  </a:moveTo>
                  <a:lnTo>
                    <a:pt x="486" y="0"/>
                  </a:lnTo>
                  <a:lnTo>
                    <a:pt x="0" y="346"/>
                  </a:lnTo>
                  <a:lnTo>
                    <a:pt x="1228" y="702"/>
                  </a:lnTo>
                  <a:lnTo>
                    <a:pt x="161" y="568"/>
                  </a:lnTo>
                  <a:lnTo>
                    <a:pt x="456" y="2217"/>
                  </a:lnTo>
                  <a:lnTo>
                    <a:pt x="2283" y="3049"/>
                  </a:lnTo>
                  <a:lnTo>
                    <a:pt x="2131" y="945"/>
                  </a:lnTo>
                  <a:lnTo>
                    <a:pt x="2699" y="304"/>
                  </a:lnTo>
                  <a:lnTo>
                    <a:pt x="2364" y="243"/>
                  </a:lnTo>
                  <a:lnTo>
                    <a:pt x="2243" y="529"/>
                  </a:lnTo>
                  <a:lnTo>
                    <a:pt x="1958" y="620"/>
                  </a:lnTo>
                  <a:lnTo>
                    <a:pt x="1319" y="437"/>
                  </a:lnTo>
                  <a:lnTo>
                    <a:pt x="1207" y="21"/>
                  </a:lnTo>
                  <a:close/>
                </a:path>
              </a:pathLst>
            </a:custGeom>
            <a:solidFill>
              <a:srgbClr val="EBE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0" name="Freeform 11"/>
            <p:cNvSpPr>
              <a:spLocks/>
            </p:cNvSpPr>
            <p:nvPr/>
          </p:nvSpPr>
          <p:spPr bwMode="auto">
            <a:xfrm>
              <a:off x="3361" y="2929"/>
              <a:ext cx="574" cy="1372"/>
            </a:xfrm>
            <a:custGeom>
              <a:avLst/>
              <a:gdLst>
                <a:gd name="T0" fmla="*/ 489 w 1148"/>
                <a:gd name="T1" fmla="*/ 0 h 2745"/>
                <a:gd name="T2" fmla="*/ 0 w 1148"/>
                <a:gd name="T3" fmla="*/ 550 h 2745"/>
                <a:gd name="T4" fmla="*/ 82 w 1148"/>
                <a:gd name="T5" fmla="*/ 2745 h 2745"/>
                <a:gd name="T6" fmla="*/ 1057 w 1148"/>
                <a:gd name="T7" fmla="*/ 1719 h 2745"/>
                <a:gd name="T8" fmla="*/ 1148 w 1148"/>
                <a:gd name="T9" fmla="*/ 1473 h 2745"/>
                <a:gd name="T10" fmla="*/ 905 w 1148"/>
                <a:gd name="T11" fmla="*/ 1068 h 2745"/>
                <a:gd name="T12" fmla="*/ 568 w 1148"/>
                <a:gd name="T13" fmla="*/ 1006 h 2745"/>
                <a:gd name="T14" fmla="*/ 336 w 1148"/>
                <a:gd name="T15" fmla="*/ 1087 h 2745"/>
                <a:gd name="T16" fmla="*/ 489 w 1148"/>
                <a:gd name="T17" fmla="*/ 0 h 2745"/>
                <a:gd name="T18" fmla="*/ 489 w 1148"/>
                <a:gd name="T19" fmla="*/ 0 h 27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8"/>
                <a:gd name="T31" fmla="*/ 0 h 2745"/>
                <a:gd name="T32" fmla="*/ 1148 w 1148"/>
                <a:gd name="T33" fmla="*/ 2745 h 27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8" h="2745">
                  <a:moveTo>
                    <a:pt x="489" y="0"/>
                  </a:moveTo>
                  <a:lnTo>
                    <a:pt x="0" y="550"/>
                  </a:lnTo>
                  <a:lnTo>
                    <a:pt x="82" y="2745"/>
                  </a:lnTo>
                  <a:lnTo>
                    <a:pt x="1057" y="1719"/>
                  </a:lnTo>
                  <a:lnTo>
                    <a:pt x="1148" y="1473"/>
                  </a:lnTo>
                  <a:lnTo>
                    <a:pt x="905" y="1068"/>
                  </a:lnTo>
                  <a:lnTo>
                    <a:pt x="568" y="1006"/>
                  </a:lnTo>
                  <a:lnTo>
                    <a:pt x="336" y="1087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BABA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1" name="Freeform 12"/>
            <p:cNvSpPr>
              <a:spLocks/>
            </p:cNvSpPr>
            <p:nvPr/>
          </p:nvSpPr>
          <p:spPr bwMode="auto">
            <a:xfrm>
              <a:off x="2960" y="2995"/>
              <a:ext cx="513" cy="213"/>
            </a:xfrm>
            <a:custGeom>
              <a:avLst/>
              <a:gdLst>
                <a:gd name="T0" fmla="*/ 0 w 1024"/>
                <a:gd name="T1" fmla="*/ 0 h 426"/>
                <a:gd name="T2" fmla="*/ 435 w 1024"/>
                <a:gd name="T3" fmla="*/ 335 h 426"/>
                <a:gd name="T4" fmla="*/ 751 w 1024"/>
                <a:gd name="T5" fmla="*/ 426 h 426"/>
                <a:gd name="T6" fmla="*/ 1024 w 1024"/>
                <a:gd name="T7" fmla="*/ 143 h 426"/>
                <a:gd name="T8" fmla="*/ 882 w 1024"/>
                <a:gd name="T9" fmla="*/ 0 h 426"/>
                <a:gd name="T10" fmla="*/ 587 w 1024"/>
                <a:gd name="T11" fmla="*/ 173 h 426"/>
                <a:gd name="T12" fmla="*/ 0 w 1024"/>
                <a:gd name="T13" fmla="*/ 0 h 426"/>
                <a:gd name="T14" fmla="*/ 0 w 1024"/>
                <a:gd name="T15" fmla="*/ 0 h 4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4"/>
                <a:gd name="T25" fmla="*/ 0 h 426"/>
                <a:gd name="T26" fmla="*/ 1024 w 1024"/>
                <a:gd name="T27" fmla="*/ 426 h 4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4" h="426">
                  <a:moveTo>
                    <a:pt x="0" y="0"/>
                  </a:moveTo>
                  <a:lnTo>
                    <a:pt x="435" y="335"/>
                  </a:lnTo>
                  <a:lnTo>
                    <a:pt x="751" y="426"/>
                  </a:lnTo>
                  <a:lnTo>
                    <a:pt x="1024" y="143"/>
                  </a:lnTo>
                  <a:lnTo>
                    <a:pt x="882" y="0"/>
                  </a:lnTo>
                  <a:lnTo>
                    <a:pt x="587" y="1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BA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2" name="Freeform 13"/>
            <p:cNvSpPr>
              <a:spLocks/>
            </p:cNvSpPr>
            <p:nvPr/>
          </p:nvSpPr>
          <p:spPr bwMode="auto">
            <a:xfrm>
              <a:off x="2583" y="3259"/>
              <a:ext cx="569" cy="300"/>
            </a:xfrm>
            <a:custGeom>
              <a:avLst/>
              <a:gdLst>
                <a:gd name="T0" fmla="*/ 0 w 1139"/>
                <a:gd name="T1" fmla="*/ 228 h 598"/>
                <a:gd name="T2" fmla="*/ 114 w 1139"/>
                <a:gd name="T3" fmla="*/ 0 h 598"/>
                <a:gd name="T4" fmla="*/ 1110 w 1139"/>
                <a:gd name="T5" fmla="*/ 182 h 598"/>
                <a:gd name="T6" fmla="*/ 1139 w 1139"/>
                <a:gd name="T7" fmla="*/ 598 h 598"/>
                <a:gd name="T8" fmla="*/ 0 w 1139"/>
                <a:gd name="T9" fmla="*/ 228 h 598"/>
                <a:gd name="T10" fmla="*/ 0 w 1139"/>
                <a:gd name="T11" fmla="*/ 228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9"/>
                <a:gd name="T19" fmla="*/ 0 h 598"/>
                <a:gd name="T20" fmla="*/ 1139 w 1139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9" h="598">
                  <a:moveTo>
                    <a:pt x="0" y="228"/>
                  </a:moveTo>
                  <a:lnTo>
                    <a:pt x="114" y="0"/>
                  </a:lnTo>
                  <a:lnTo>
                    <a:pt x="1110" y="182"/>
                  </a:lnTo>
                  <a:lnTo>
                    <a:pt x="1139" y="59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CD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3" name="Freeform 14"/>
            <p:cNvSpPr>
              <a:spLocks/>
            </p:cNvSpPr>
            <p:nvPr/>
          </p:nvSpPr>
          <p:spPr bwMode="auto">
            <a:xfrm>
              <a:off x="2860" y="2511"/>
              <a:ext cx="520" cy="576"/>
            </a:xfrm>
            <a:custGeom>
              <a:avLst/>
              <a:gdLst>
                <a:gd name="T0" fmla="*/ 211 w 1040"/>
                <a:gd name="T1" fmla="*/ 986 h 1152"/>
                <a:gd name="T2" fmla="*/ 0 w 1040"/>
                <a:gd name="T3" fmla="*/ 0 h 1152"/>
                <a:gd name="T4" fmla="*/ 1040 w 1040"/>
                <a:gd name="T5" fmla="*/ 100 h 1152"/>
                <a:gd name="T6" fmla="*/ 1002 w 1040"/>
                <a:gd name="T7" fmla="*/ 1007 h 1152"/>
                <a:gd name="T8" fmla="*/ 829 w 1040"/>
                <a:gd name="T9" fmla="*/ 1152 h 1152"/>
                <a:gd name="T10" fmla="*/ 211 w 1040"/>
                <a:gd name="T11" fmla="*/ 986 h 1152"/>
                <a:gd name="T12" fmla="*/ 211 w 1040"/>
                <a:gd name="T13" fmla="*/ 986 h 1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0"/>
                <a:gd name="T22" fmla="*/ 0 h 1152"/>
                <a:gd name="T23" fmla="*/ 1040 w 1040"/>
                <a:gd name="T24" fmla="*/ 1152 h 1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0" h="1152">
                  <a:moveTo>
                    <a:pt x="211" y="986"/>
                  </a:moveTo>
                  <a:lnTo>
                    <a:pt x="0" y="0"/>
                  </a:lnTo>
                  <a:lnTo>
                    <a:pt x="1040" y="100"/>
                  </a:lnTo>
                  <a:lnTo>
                    <a:pt x="1002" y="1007"/>
                  </a:lnTo>
                  <a:lnTo>
                    <a:pt x="829" y="1152"/>
                  </a:lnTo>
                  <a:lnTo>
                    <a:pt x="211" y="986"/>
                  </a:lnTo>
                  <a:close/>
                </a:path>
              </a:pathLst>
            </a:custGeom>
            <a:solidFill>
              <a:srgbClr val="B1D4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4" name="Freeform 15"/>
            <p:cNvSpPr>
              <a:spLocks/>
            </p:cNvSpPr>
            <p:nvPr/>
          </p:nvSpPr>
          <p:spPr bwMode="auto">
            <a:xfrm>
              <a:off x="2627" y="2433"/>
              <a:ext cx="878" cy="575"/>
            </a:xfrm>
            <a:custGeom>
              <a:avLst/>
              <a:gdLst>
                <a:gd name="T0" fmla="*/ 443 w 1757"/>
                <a:gd name="T1" fmla="*/ 886 h 1150"/>
                <a:gd name="T2" fmla="*/ 181 w 1757"/>
                <a:gd name="T3" fmla="*/ 821 h 1150"/>
                <a:gd name="T4" fmla="*/ 0 w 1757"/>
                <a:gd name="T5" fmla="*/ 977 h 1150"/>
                <a:gd name="T6" fmla="*/ 673 w 1757"/>
                <a:gd name="T7" fmla="*/ 1140 h 1150"/>
                <a:gd name="T8" fmla="*/ 592 w 1757"/>
                <a:gd name="T9" fmla="*/ 680 h 1150"/>
                <a:gd name="T10" fmla="*/ 371 w 1757"/>
                <a:gd name="T11" fmla="*/ 122 h 1150"/>
                <a:gd name="T12" fmla="*/ 1067 w 1757"/>
                <a:gd name="T13" fmla="*/ 139 h 1150"/>
                <a:gd name="T14" fmla="*/ 1567 w 1757"/>
                <a:gd name="T15" fmla="*/ 220 h 1150"/>
                <a:gd name="T16" fmla="*/ 1535 w 1757"/>
                <a:gd name="T17" fmla="*/ 1150 h 1150"/>
                <a:gd name="T18" fmla="*/ 1757 w 1757"/>
                <a:gd name="T19" fmla="*/ 114 h 1150"/>
                <a:gd name="T20" fmla="*/ 616 w 1757"/>
                <a:gd name="T21" fmla="*/ 0 h 1150"/>
                <a:gd name="T22" fmla="*/ 337 w 1757"/>
                <a:gd name="T23" fmla="*/ 7 h 1150"/>
                <a:gd name="T24" fmla="*/ 213 w 1757"/>
                <a:gd name="T25" fmla="*/ 97 h 1150"/>
                <a:gd name="T26" fmla="*/ 453 w 1757"/>
                <a:gd name="T27" fmla="*/ 549 h 1150"/>
                <a:gd name="T28" fmla="*/ 538 w 1757"/>
                <a:gd name="T29" fmla="*/ 912 h 1150"/>
                <a:gd name="T30" fmla="*/ 443 w 1757"/>
                <a:gd name="T31" fmla="*/ 886 h 1150"/>
                <a:gd name="T32" fmla="*/ 443 w 1757"/>
                <a:gd name="T33" fmla="*/ 886 h 11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57"/>
                <a:gd name="T52" fmla="*/ 0 h 1150"/>
                <a:gd name="T53" fmla="*/ 1757 w 1757"/>
                <a:gd name="T54" fmla="*/ 1150 h 11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57" h="1150">
                  <a:moveTo>
                    <a:pt x="443" y="886"/>
                  </a:moveTo>
                  <a:lnTo>
                    <a:pt x="181" y="821"/>
                  </a:lnTo>
                  <a:lnTo>
                    <a:pt x="0" y="977"/>
                  </a:lnTo>
                  <a:lnTo>
                    <a:pt x="673" y="1140"/>
                  </a:lnTo>
                  <a:lnTo>
                    <a:pt x="592" y="680"/>
                  </a:lnTo>
                  <a:lnTo>
                    <a:pt x="371" y="122"/>
                  </a:lnTo>
                  <a:lnTo>
                    <a:pt x="1067" y="139"/>
                  </a:lnTo>
                  <a:lnTo>
                    <a:pt x="1567" y="220"/>
                  </a:lnTo>
                  <a:lnTo>
                    <a:pt x="1535" y="1150"/>
                  </a:lnTo>
                  <a:lnTo>
                    <a:pt x="1757" y="114"/>
                  </a:lnTo>
                  <a:lnTo>
                    <a:pt x="616" y="0"/>
                  </a:lnTo>
                  <a:lnTo>
                    <a:pt x="337" y="7"/>
                  </a:lnTo>
                  <a:lnTo>
                    <a:pt x="213" y="97"/>
                  </a:lnTo>
                  <a:lnTo>
                    <a:pt x="453" y="549"/>
                  </a:lnTo>
                  <a:lnTo>
                    <a:pt x="538" y="912"/>
                  </a:lnTo>
                  <a:lnTo>
                    <a:pt x="443" y="8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5" name="Freeform 16"/>
            <p:cNvSpPr>
              <a:spLocks/>
            </p:cNvSpPr>
            <p:nvPr/>
          </p:nvSpPr>
          <p:spPr bwMode="auto">
            <a:xfrm>
              <a:off x="2951" y="2548"/>
              <a:ext cx="386" cy="489"/>
            </a:xfrm>
            <a:custGeom>
              <a:avLst/>
              <a:gdLst>
                <a:gd name="T0" fmla="*/ 640 w 771"/>
                <a:gd name="T1" fmla="*/ 171 h 977"/>
                <a:gd name="T2" fmla="*/ 631 w 771"/>
                <a:gd name="T3" fmla="*/ 49 h 977"/>
                <a:gd name="T4" fmla="*/ 771 w 771"/>
                <a:gd name="T5" fmla="*/ 57 h 977"/>
                <a:gd name="T6" fmla="*/ 714 w 771"/>
                <a:gd name="T7" fmla="*/ 401 h 977"/>
                <a:gd name="T8" fmla="*/ 631 w 771"/>
                <a:gd name="T9" fmla="*/ 369 h 977"/>
                <a:gd name="T10" fmla="*/ 583 w 771"/>
                <a:gd name="T11" fmla="*/ 270 h 977"/>
                <a:gd name="T12" fmla="*/ 452 w 771"/>
                <a:gd name="T13" fmla="*/ 188 h 977"/>
                <a:gd name="T14" fmla="*/ 247 w 771"/>
                <a:gd name="T15" fmla="*/ 123 h 977"/>
                <a:gd name="T16" fmla="*/ 140 w 771"/>
                <a:gd name="T17" fmla="*/ 180 h 977"/>
                <a:gd name="T18" fmla="*/ 131 w 771"/>
                <a:gd name="T19" fmla="*/ 279 h 977"/>
                <a:gd name="T20" fmla="*/ 311 w 771"/>
                <a:gd name="T21" fmla="*/ 393 h 977"/>
                <a:gd name="T22" fmla="*/ 673 w 771"/>
                <a:gd name="T23" fmla="*/ 680 h 977"/>
                <a:gd name="T24" fmla="*/ 665 w 771"/>
                <a:gd name="T25" fmla="*/ 935 h 977"/>
                <a:gd name="T26" fmla="*/ 517 w 771"/>
                <a:gd name="T27" fmla="*/ 977 h 977"/>
                <a:gd name="T28" fmla="*/ 213 w 771"/>
                <a:gd name="T29" fmla="*/ 812 h 977"/>
                <a:gd name="T30" fmla="*/ 197 w 771"/>
                <a:gd name="T31" fmla="*/ 910 h 977"/>
                <a:gd name="T32" fmla="*/ 116 w 771"/>
                <a:gd name="T33" fmla="*/ 886 h 977"/>
                <a:gd name="T34" fmla="*/ 17 w 771"/>
                <a:gd name="T35" fmla="*/ 591 h 977"/>
                <a:gd name="T36" fmla="*/ 148 w 771"/>
                <a:gd name="T37" fmla="*/ 631 h 977"/>
                <a:gd name="T38" fmla="*/ 410 w 771"/>
                <a:gd name="T39" fmla="*/ 870 h 977"/>
                <a:gd name="T40" fmla="*/ 583 w 771"/>
                <a:gd name="T41" fmla="*/ 861 h 977"/>
                <a:gd name="T42" fmla="*/ 583 w 771"/>
                <a:gd name="T43" fmla="*/ 730 h 977"/>
                <a:gd name="T44" fmla="*/ 378 w 771"/>
                <a:gd name="T45" fmla="*/ 534 h 977"/>
                <a:gd name="T46" fmla="*/ 41 w 771"/>
                <a:gd name="T47" fmla="*/ 344 h 977"/>
                <a:gd name="T48" fmla="*/ 0 w 771"/>
                <a:gd name="T49" fmla="*/ 213 h 977"/>
                <a:gd name="T50" fmla="*/ 66 w 771"/>
                <a:gd name="T51" fmla="*/ 49 h 977"/>
                <a:gd name="T52" fmla="*/ 222 w 771"/>
                <a:gd name="T53" fmla="*/ 0 h 977"/>
                <a:gd name="T54" fmla="*/ 541 w 771"/>
                <a:gd name="T55" fmla="*/ 99 h 977"/>
                <a:gd name="T56" fmla="*/ 640 w 771"/>
                <a:gd name="T57" fmla="*/ 171 h 977"/>
                <a:gd name="T58" fmla="*/ 640 w 771"/>
                <a:gd name="T59" fmla="*/ 171 h 97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71"/>
                <a:gd name="T91" fmla="*/ 0 h 977"/>
                <a:gd name="T92" fmla="*/ 771 w 771"/>
                <a:gd name="T93" fmla="*/ 977 h 97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71" h="977">
                  <a:moveTo>
                    <a:pt x="640" y="171"/>
                  </a:moveTo>
                  <a:lnTo>
                    <a:pt x="631" y="49"/>
                  </a:lnTo>
                  <a:lnTo>
                    <a:pt x="771" y="57"/>
                  </a:lnTo>
                  <a:lnTo>
                    <a:pt x="714" y="401"/>
                  </a:lnTo>
                  <a:lnTo>
                    <a:pt x="631" y="369"/>
                  </a:lnTo>
                  <a:lnTo>
                    <a:pt x="583" y="270"/>
                  </a:lnTo>
                  <a:lnTo>
                    <a:pt x="452" y="188"/>
                  </a:lnTo>
                  <a:lnTo>
                    <a:pt x="247" y="123"/>
                  </a:lnTo>
                  <a:lnTo>
                    <a:pt x="140" y="180"/>
                  </a:lnTo>
                  <a:lnTo>
                    <a:pt x="131" y="279"/>
                  </a:lnTo>
                  <a:lnTo>
                    <a:pt x="311" y="393"/>
                  </a:lnTo>
                  <a:lnTo>
                    <a:pt x="673" y="680"/>
                  </a:lnTo>
                  <a:lnTo>
                    <a:pt x="665" y="935"/>
                  </a:lnTo>
                  <a:lnTo>
                    <a:pt x="517" y="977"/>
                  </a:lnTo>
                  <a:lnTo>
                    <a:pt x="213" y="812"/>
                  </a:lnTo>
                  <a:lnTo>
                    <a:pt x="197" y="910"/>
                  </a:lnTo>
                  <a:lnTo>
                    <a:pt x="116" y="886"/>
                  </a:lnTo>
                  <a:lnTo>
                    <a:pt x="17" y="591"/>
                  </a:lnTo>
                  <a:lnTo>
                    <a:pt x="148" y="631"/>
                  </a:lnTo>
                  <a:lnTo>
                    <a:pt x="410" y="870"/>
                  </a:lnTo>
                  <a:lnTo>
                    <a:pt x="583" y="861"/>
                  </a:lnTo>
                  <a:lnTo>
                    <a:pt x="583" y="730"/>
                  </a:lnTo>
                  <a:lnTo>
                    <a:pt x="378" y="534"/>
                  </a:lnTo>
                  <a:lnTo>
                    <a:pt x="41" y="344"/>
                  </a:lnTo>
                  <a:lnTo>
                    <a:pt x="0" y="213"/>
                  </a:lnTo>
                  <a:lnTo>
                    <a:pt x="66" y="49"/>
                  </a:lnTo>
                  <a:lnTo>
                    <a:pt x="222" y="0"/>
                  </a:lnTo>
                  <a:lnTo>
                    <a:pt x="541" y="99"/>
                  </a:lnTo>
                  <a:lnTo>
                    <a:pt x="640" y="1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6" name="Freeform 17"/>
            <p:cNvSpPr>
              <a:spLocks/>
            </p:cNvSpPr>
            <p:nvPr/>
          </p:nvSpPr>
          <p:spPr bwMode="auto">
            <a:xfrm>
              <a:off x="3045" y="2519"/>
              <a:ext cx="74" cy="534"/>
            </a:xfrm>
            <a:custGeom>
              <a:avLst/>
              <a:gdLst>
                <a:gd name="T0" fmla="*/ 99 w 148"/>
                <a:gd name="T1" fmla="*/ 994 h 1068"/>
                <a:gd name="T2" fmla="*/ 66 w 148"/>
                <a:gd name="T3" fmla="*/ 338 h 1068"/>
                <a:gd name="T4" fmla="*/ 0 w 148"/>
                <a:gd name="T5" fmla="*/ 0 h 1068"/>
                <a:gd name="T6" fmla="*/ 99 w 148"/>
                <a:gd name="T7" fmla="*/ 0 h 1068"/>
                <a:gd name="T8" fmla="*/ 148 w 148"/>
                <a:gd name="T9" fmla="*/ 346 h 1068"/>
                <a:gd name="T10" fmla="*/ 148 w 148"/>
                <a:gd name="T11" fmla="*/ 1068 h 1068"/>
                <a:gd name="T12" fmla="*/ 99 w 148"/>
                <a:gd name="T13" fmla="*/ 994 h 1068"/>
                <a:gd name="T14" fmla="*/ 99 w 148"/>
                <a:gd name="T15" fmla="*/ 994 h 1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8"/>
                <a:gd name="T25" fmla="*/ 0 h 1068"/>
                <a:gd name="T26" fmla="*/ 148 w 148"/>
                <a:gd name="T27" fmla="*/ 1068 h 1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8" h="1068">
                  <a:moveTo>
                    <a:pt x="99" y="994"/>
                  </a:moveTo>
                  <a:lnTo>
                    <a:pt x="66" y="338"/>
                  </a:lnTo>
                  <a:lnTo>
                    <a:pt x="0" y="0"/>
                  </a:lnTo>
                  <a:lnTo>
                    <a:pt x="99" y="0"/>
                  </a:lnTo>
                  <a:lnTo>
                    <a:pt x="148" y="346"/>
                  </a:lnTo>
                  <a:lnTo>
                    <a:pt x="148" y="1068"/>
                  </a:lnTo>
                  <a:lnTo>
                    <a:pt x="99" y="9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7" name="Freeform 18"/>
            <p:cNvSpPr>
              <a:spLocks/>
            </p:cNvSpPr>
            <p:nvPr/>
          </p:nvSpPr>
          <p:spPr bwMode="auto">
            <a:xfrm>
              <a:off x="3165" y="2531"/>
              <a:ext cx="73" cy="534"/>
            </a:xfrm>
            <a:custGeom>
              <a:avLst/>
              <a:gdLst>
                <a:gd name="T0" fmla="*/ 0 w 147"/>
                <a:gd name="T1" fmla="*/ 1026 h 1068"/>
                <a:gd name="T2" fmla="*/ 16 w 147"/>
                <a:gd name="T3" fmla="*/ 328 h 1068"/>
                <a:gd name="T4" fmla="*/ 0 w 147"/>
                <a:gd name="T5" fmla="*/ 0 h 1068"/>
                <a:gd name="T6" fmla="*/ 147 w 147"/>
                <a:gd name="T7" fmla="*/ 41 h 1068"/>
                <a:gd name="T8" fmla="*/ 97 w 147"/>
                <a:gd name="T9" fmla="*/ 460 h 1068"/>
                <a:gd name="T10" fmla="*/ 50 w 147"/>
                <a:gd name="T11" fmla="*/ 1068 h 1068"/>
                <a:gd name="T12" fmla="*/ 0 w 147"/>
                <a:gd name="T13" fmla="*/ 1026 h 1068"/>
                <a:gd name="T14" fmla="*/ 0 w 147"/>
                <a:gd name="T15" fmla="*/ 1026 h 1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"/>
                <a:gd name="T25" fmla="*/ 0 h 1068"/>
                <a:gd name="T26" fmla="*/ 147 w 147"/>
                <a:gd name="T27" fmla="*/ 1068 h 1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" h="1068">
                  <a:moveTo>
                    <a:pt x="0" y="1026"/>
                  </a:moveTo>
                  <a:lnTo>
                    <a:pt x="16" y="328"/>
                  </a:lnTo>
                  <a:lnTo>
                    <a:pt x="0" y="0"/>
                  </a:lnTo>
                  <a:lnTo>
                    <a:pt x="147" y="41"/>
                  </a:lnTo>
                  <a:lnTo>
                    <a:pt x="97" y="460"/>
                  </a:lnTo>
                  <a:lnTo>
                    <a:pt x="50" y="1068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8" name="Freeform 19"/>
            <p:cNvSpPr>
              <a:spLocks/>
            </p:cNvSpPr>
            <p:nvPr/>
          </p:nvSpPr>
          <p:spPr bwMode="auto">
            <a:xfrm>
              <a:off x="2160" y="2688"/>
              <a:ext cx="1230" cy="1593"/>
            </a:xfrm>
            <a:custGeom>
              <a:avLst/>
              <a:gdLst>
                <a:gd name="T0" fmla="*/ 1445 w 2460"/>
                <a:gd name="T1" fmla="*/ 126 h 3186"/>
                <a:gd name="T2" fmla="*/ 500 w 2460"/>
                <a:gd name="T3" fmla="*/ 0 h 3186"/>
                <a:gd name="T4" fmla="*/ 327 w 2460"/>
                <a:gd name="T5" fmla="*/ 164 h 3186"/>
                <a:gd name="T6" fmla="*/ 0 w 2460"/>
                <a:gd name="T7" fmla="*/ 458 h 3186"/>
                <a:gd name="T8" fmla="*/ 211 w 2460"/>
                <a:gd name="T9" fmla="*/ 1116 h 3186"/>
                <a:gd name="T10" fmla="*/ 525 w 2460"/>
                <a:gd name="T11" fmla="*/ 2528 h 3186"/>
                <a:gd name="T12" fmla="*/ 1819 w 2460"/>
                <a:gd name="T13" fmla="*/ 2924 h 3186"/>
                <a:gd name="T14" fmla="*/ 2460 w 2460"/>
                <a:gd name="T15" fmla="*/ 3186 h 3186"/>
                <a:gd name="T16" fmla="*/ 2287 w 2460"/>
                <a:gd name="T17" fmla="*/ 3038 h 3186"/>
                <a:gd name="T18" fmla="*/ 1287 w 2460"/>
                <a:gd name="T19" fmla="*/ 2644 h 3186"/>
                <a:gd name="T20" fmla="*/ 606 w 2460"/>
                <a:gd name="T21" fmla="*/ 2390 h 3186"/>
                <a:gd name="T22" fmla="*/ 335 w 2460"/>
                <a:gd name="T23" fmla="*/ 1067 h 3186"/>
                <a:gd name="T24" fmla="*/ 203 w 2460"/>
                <a:gd name="T25" fmla="*/ 574 h 3186"/>
                <a:gd name="T26" fmla="*/ 1238 w 2460"/>
                <a:gd name="T27" fmla="*/ 854 h 3186"/>
                <a:gd name="T28" fmla="*/ 2180 w 2460"/>
                <a:gd name="T29" fmla="*/ 985 h 3186"/>
                <a:gd name="T30" fmla="*/ 508 w 2460"/>
                <a:gd name="T31" fmla="*/ 533 h 3186"/>
                <a:gd name="T32" fmla="*/ 228 w 2460"/>
                <a:gd name="T33" fmla="*/ 418 h 3186"/>
                <a:gd name="T34" fmla="*/ 500 w 2460"/>
                <a:gd name="T35" fmla="*/ 147 h 3186"/>
                <a:gd name="T36" fmla="*/ 646 w 2460"/>
                <a:gd name="T37" fmla="*/ 82 h 3186"/>
                <a:gd name="T38" fmla="*/ 1426 w 2460"/>
                <a:gd name="T39" fmla="*/ 190 h 3186"/>
                <a:gd name="T40" fmla="*/ 1445 w 2460"/>
                <a:gd name="T41" fmla="*/ 126 h 3186"/>
                <a:gd name="T42" fmla="*/ 1445 w 2460"/>
                <a:gd name="T43" fmla="*/ 126 h 3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60"/>
                <a:gd name="T67" fmla="*/ 0 h 3186"/>
                <a:gd name="T68" fmla="*/ 2460 w 2460"/>
                <a:gd name="T69" fmla="*/ 3186 h 3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60" h="3186">
                  <a:moveTo>
                    <a:pt x="1445" y="126"/>
                  </a:moveTo>
                  <a:lnTo>
                    <a:pt x="500" y="0"/>
                  </a:lnTo>
                  <a:lnTo>
                    <a:pt x="327" y="164"/>
                  </a:lnTo>
                  <a:lnTo>
                    <a:pt x="0" y="458"/>
                  </a:lnTo>
                  <a:lnTo>
                    <a:pt x="211" y="1116"/>
                  </a:lnTo>
                  <a:lnTo>
                    <a:pt x="525" y="2528"/>
                  </a:lnTo>
                  <a:lnTo>
                    <a:pt x="1819" y="2924"/>
                  </a:lnTo>
                  <a:lnTo>
                    <a:pt x="2460" y="3186"/>
                  </a:lnTo>
                  <a:lnTo>
                    <a:pt x="2287" y="3038"/>
                  </a:lnTo>
                  <a:lnTo>
                    <a:pt x="1287" y="2644"/>
                  </a:lnTo>
                  <a:lnTo>
                    <a:pt x="606" y="2390"/>
                  </a:lnTo>
                  <a:lnTo>
                    <a:pt x="335" y="1067"/>
                  </a:lnTo>
                  <a:lnTo>
                    <a:pt x="203" y="574"/>
                  </a:lnTo>
                  <a:lnTo>
                    <a:pt x="1238" y="854"/>
                  </a:lnTo>
                  <a:lnTo>
                    <a:pt x="2180" y="985"/>
                  </a:lnTo>
                  <a:lnTo>
                    <a:pt x="508" y="533"/>
                  </a:lnTo>
                  <a:lnTo>
                    <a:pt x="228" y="418"/>
                  </a:lnTo>
                  <a:lnTo>
                    <a:pt x="500" y="147"/>
                  </a:lnTo>
                  <a:lnTo>
                    <a:pt x="646" y="82"/>
                  </a:lnTo>
                  <a:lnTo>
                    <a:pt x="1426" y="190"/>
                  </a:lnTo>
                  <a:lnTo>
                    <a:pt x="1445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9" name="Freeform 20"/>
            <p:cNvSpPr>
              <a:spLocks/>
            </p:cNvSpPr>
            <p:nvPr/>
          </p:nvSpPr>
          <p:spPr bwMode="auto">
            <a:xfrm>
              <a:off x="3324" y="2838"/>
              <a:ext cx="325" cy="1384"/>
            </a:xfrm>
            <a:custGeom>
              <a:avLst/>
              <a:gdLst>
                <a:gd name="T0" fmla="*/ 211 w 648"/>
                <a:gd name="T1" fmla="*/ 0 h 2767"/>
                <a:gd name="T2" fmla="*/ 648 w 648"/>
                <a:gd name="T3" fmla="*/ 93 h 2767"/>
                <a:gd name="T4" fmla="*/ 492 w 648"/>
                <a:gd name="T5" fmla="*/ 1112 h 2767"/>
                <a:gd name="T6" fmla="*/ 376 w 648"/>
                <a:gd name="T7" fmla="*/ 1275 h 2767"/>
                <a:gd name="T8" fmla="*/ 532 w 648"/>
                <a:gd name="T9" fmla="*/ 273 h 2767"/>
                <a:gd name="T10" fmla="*/ 114 w 648"/>
                <a:gd name="T11" fmla="*/ 847 h 2767"/>
                <a:gd name="T12" fmla="*/ 213 w 648"/>
                <a:gd name="T13" fmla="*/ 2302 h 2767"/>
                <a:gd name="T14" fmla="*/ 148 w 648"/>
                <a:gd name="T15" fmla="*/ 2767 h 2767"/>
                <a:gd name="T16" fmla="*/ 0 w 648"/>
                <a:gd name="T17" fmla="*/ 692 h 2767"/>
                <a:gd name="T18" fmla="*/ 509 w 648"/>
                <a:gd name="T19" fmla="*/ 174 h 2767"/>
                <a:gd name="T20" fmla="*/ 184 w 648"/>
                <a:gd name="T21" fmla="*/ 93 h 2767"/>
                <a:gd name="T22" fmla="*/ 211 w 648"/>
                <a:gd name="T23" fmla="*/ 0 h 2767"/>
                <a:gd name="T24" fmla="*/ 211 w 648"/>
                <a:gd name="T25" fmla="*/ 0 h 27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8"/>
                <a:gd name="T40" fmla="*/ 0 h 2767"/>
                <a:gd name="T41" fmla="*/ 648 w 648"/>
                <a:gd name="T42" fmla="*/ 2767 h 27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8" h="2767">
                  <a:moveTo>
                    <a:pt x="211" y="0"/>
                  </a:moveTo>
                  <a:lnTo>
                    <a:pt x="648" y="93"/>
                  </a:lnTo>
                  <a:lnTo>
                    <a:pt x="492" y="1112"/>
                  </a:lnTo>
                  <a:lnTo>
                    <a:pt x="376" y="1275"/>
                  </a:lnTo>
                  <a:lnTo>
                    <a:pt x="532" y="273"/>
                  </a:lnTo>
                  <a:lnTo>
                    <a:pt x="114" y="847"/>
                  </a:lnTo>
                  <a:lnTo>
                    <a:pt x="213" y="2302"/>
                  </a:lnTo>
                  <a:lnTo>
                    <a:pt x="148" y="2767"/>
                  </a:lnTo>
                  <a:lnTo>
                    <a:pt x="0" y="692"/>
                  </a:lnTo>
                  <a:lnTo>
                    <a:pt x="509" y="174"/>
                  </a:lnTo>
                  <a:lnTo>
                    <a:pt x="184" y="93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0" name="Freeform 21"/>
            <p:cNvSpPr>
              <a:spLocks/>
            </p:cNvSpPr>
            <p:nvPr/>
          </p:nvSpPr>
          <p:spPr bwMode="auto">
            <a:xfrm>
              <a:off x="2471" y="3140"/>
              <a:ext cx="742" cy="484"/>
            </a:xfrm>
            <a:custGeom>
              <a:avLst/>
              <a:gdLst>
                <a:gd name="T0" fmla="*/ 213 w 1484"/>
                <a:gd name="T1" fmla="*/ 0 h 970"/>
                <a:gd name="T2" fmla="*/ 1484 w 1484"/>
                <a:gd name="T3" fmla="*/ 344 h 970"/>
                <a:gd name="T4" fmla="*/ 1403 w 1484"/>
                <a:gd name="T5" fmla="*/ 928 h 970"/>
                <a:gd name="T6" fmla="*/ 1289 w 1484"/>
                <a:gd name="T7" fmla="*/ 435 h 970"/>
                <a:gd name="T8" fmla="*/ 262 w 1484"/>
                <a:gd name="T9" fmla="*/ 107 h 970"/>
                <a:gd name="T10" fmla="*/ 262 w 1484"/>
                <a:gd name="T11" fmla="*/ 443 h 970"/>
                <a:gd name="T12" fmla="*/ 722 w 1484"/>
                <a:gd name="T13" fmla="*/ 616 h 970"/>
                <a:gd name="T14" fmla="*/ 623 w 1484"/>
                <a:gd name="T15" fmla="*/ 665 h 970"/>
                <a:gd name="T16" fmla="*/ 1289 w 1484"/>
                <a:gd name="T17" fmla="*/ 970 h 970"/>
                <a:gd name="T18" fmla="*/ 74 w 1484"/>
                <a:gd name="T19" fmla="*/ 616 h 970"/>
                <a:gd name="T20" fmla="*/ 0 w 1484"/>
                <a:gd name="T21" fmla="*/ 25 h 970"/>
                <a:gd name="T22" fmla="*/ 213 w 1484"/>
                <a:gd name="T23" fmla="*/ 0 h 970"/>
                <a:gd name="T24" fmla="*/ 213 w 1484"/>
                <a:gd name="T25" fmla="*/ 0 h 9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84"/>
                <a:gd name="T40" fmla="*/ 0 h 970"/>
                <a:gd name="T41" fmla="*/ 1484 w 1484"/>
                <a:gd name="T42" fmla="*/ 970 h 9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84" h="970">
                  <a:moveTo>
                    <a:pt x="213" y="0"/>
                  </a:moveTo>
                  <a:lnTo>
                    <a:pt x="1484" y="344"/>
                  </a:lnTo>
                  <a:lnTo>
                    <a:pt x="1403" y="928"/>
                  </a:lnTo>
                  <a:lnTo>
                    <a:pt x="1289" y="435"/>
                  </a:lnTo>
                  <a:lnTo>
                    <a:pt x="262" y="107"/>
                  </a:lnTo>
                  <a:lnTo>
                    <a:pt x="262" y="443"/>
                  </a:lnTo>
                  <a:lnTo>
                    <a:pt x="722" y="616"/>
                  </a:lnTo>
                  <a:lnTo>
                    <a:pt x="623" y="665"/>
                  </a:lnTo>
                  <a:lnTo>
                    <a:pt x="1289" y="970"/>
                  </a:lnTo>
                  <a:lnTo>
                    <a:pt x="74" y="616"/>
                  </a:lnTo>
                  <a:lnTo>
                    <a:pt x="0" y="25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1" name="Freeform 22"/>
            <p:cNvSpPr>
              <a:spLocks/>
            </p:cNvSpPr>
            <p:nvPr/>
          </p:nvSpPr>
          <p:spPr bwMode="auto">
            <a:xfrm>
              <a:off x="3628" y="3053"/>
              <a:ext cx="201" cy="312"/>
            </a:xfrm>
            <a:custGeom>
              <a:avLst/>
              <a:gdLst>
                <a:gd name="T0" fmla="*/ 67 w 403"/>
                <a:gd name="T1" fmla="*/ 67 h 624"/>
                <a:gd name="T2" fmla="*/ 213 w 403"/>
                <a:gd name="T3" fmla="*/ 0 h 624"/>
                <a:gd name="T4" fmla="*/ 403 w 403"/>
                <a:gd name="T5" fmla="*/ 213 h 624"/>
                <a:gd name="T6" fmla="*/ 280 w 403"/>
                <a:gd name="T7" fmla="*/ 435 h 624"/>
                <a:gd name="T8" fmla="*/ 213 w 403"/>
                <a:gd name="T9" fmla="*/ 401 h 624"/>
                <a:gd name="T10" fmla="*/ 124 w 403"/>
                <a:gd name="T11" fmla="*/ 624 h 624"/>
                <a:gd name="T12" fmla="*/ 42 w 403"/>
                <a:gd name="T13" fmla="*/ 591 h 624"/>
                <a:gd name="T14" fmla="*/ 122 w 403"/>
                <a:gd name="T15" fmla="*/ 337 h 624"/>
                <a:gd name="T16" fmla="*/ 0 w 403"/>
                <a:gd name="T17" fmla="*/ 247 h 624"/>
                <a:gd name="T18" fmla="*/ 232 w 403"/>
                <a:gd name="T19" fmla="*/ 198 h 624"/>
                <a:gd name="T20" fmla="*/ 67 w 403"/>
                <a:gd name="T21" fmla="*/ 67 h 624"/>
                <a:gd name="T22" fmla="*/ 67 w 403"/>
                <a:gd name="T23" fmla="*/ 67 h 6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3"/>
                <a:gd name="T37" fmla="*/ 0 h 624"/>
                <a:gd name="T38" fmla="*/ 403 w 403"/>
                <a:gd name="T39" fmla="*/ 624 h 6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3" h="624">
                  <a:moveTo>
                    <a:pt x="67" y="67"/>
                  </a:moveTo>
                  <a:lnTo>
                    <a:pt x="213" y="0"/>
                  </a:lnTo>
                  <a:lnTo>
                    <a:pt x="403" y="213"/>
                  </a:lnTo>
                  <a:lnTo>
                    <a:pt x="280" y="435"/>
                  </a:lnTo>
                  <a:lnTo>
                    <a:pt x="213" y="401"/>
                  </a:lnTo>
                  <a:lnTo>
                    <a:pt x="124" y="624"/>
                  </a:lnTo>
                  <a:lnTo>
                    <a:pt x="42" y="591"/>
                  </a:lnTo>
                  <a:lnTo>
                    <a:pt x="122" y="337"/>
                  </a:lnTo>
                  <a:lnTo>
                    <a:pt x="0" y="247"/>
                  </a:lnTo>
                  <a:lnTo>
                    <a:pt x="232" y="198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2" name="Freeform 23"/>
            <p:cNvSpPr>
              <a:spLocks/>
            </p:cNvSpPr>
            <p:nvPr/>
          </p:nvSpPr>
          <p:spPr bwMode="auto">
            <a:xfrm>
              <a:off x="3792" y="3209"/>
              <a:ext cx="193" cy="276"/>
            </a:xfrm>
            <a:custGeom>
              <a:avLst/>
              <a:gdLst>
                <a:gd name="T0" fmla="*/ 89 w 386"/>
                <a:gd name="T1" fmla="*/ 49 h 551"/>
                <a:gd name="T2" fmla="*/ 221 w 386"/>
                <a:gd name="T3" fmla="*/ 0 h 551"/>
                <a:gd name="T4" fmla="*/ 386 w 386"/>
                <a:gd name="T5" fmla="*/ 141 h 551"/>
                <a:gd name="T6" fmla="*/ 312 w 386"/>
                <a:gd name="T7" fmla="*/ 418 h 551"/>
                <a:gd name="T8" fmla="*/ 156 w 386"/>
                <a:gd name="T9" fmla="*/ 371 h 551"/>
                <a:gd name="T10" fmla="*/ 74 w 386"/>
                <a:gd name="T11" fmla="*/ 551 h 551"/>
                <a:gd name="T12" fmla="*/ 0 w 386"/>
                <a:gd name="T13" fmla="*/ 485 h 551"/>
                <a:gd name="T14" fmla="*/ 82 w 386"/>
                <a:gd name="T15" fmla="*/ 329 h 551"/>
                <a:gd name="T16" fmla="*/ 0 w 386"/>
                <a:gd name="T17" fmla="*/ 205 h 551"/>
                <a:gd name="T18" fmla="*/ 230 w 386"/>
                <a:gd name="T19" fmla="*/ 312 h 551"/>
                <a:gd name="T20" fmla="*/ 295 w 386"/>
                <a:gd name="T21" fmla="*/ 156 h 551"/>
                <a:gd name="T22" fmla="*/ 89 w 386"/>
                <a:gd name="T23" fmla="*/ 49 h 551"/>
                <a:gd name="T24" fmla="*/ 89 w 386"/>
                <a:gd name="T25" fmla="*/ 49 h 5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6"/>
                <a:gd name="T40" fmla="*/ 0 h 551"/>
                <a:gd name="T41" fmla="*/ 386 w 386"/>
                <a:gd name="T42" fmla="*/ 551 h 5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6" h="551">
                  <a:moveTo>
                    <a:pt x="89" y="49"/>
                  </a:moveTo>
                  <a:lnTo>
                    <a:pt x="221" y="0"/>
                  </a:lnTo>
                  <a:lnTo>
                    <a:pt x="386" y="141"/>
                  </a:lnTo>
                  <a:lnTo>
                    <a:pt x="312" y="418"/>
                  </a:lnTo>
                  <a:lnTo>
                    <a:pt x="156" y="371"/>
                  </a:lnTo>
                  <a:lnTo>
                    <a:pt x="74" y="551"/>
                  </a:lnTo>
                  <a:lnTo>
                    <a:pt x="0" y="485"/>
                  </a:lnTo>
                  <a:lnTo>
                    <a:pt x="82" y="329"/>
                  </a:lnTo>
                  <a:lnTo>
                    <a:pt x="0" y="205"/>
                  </a:lnTo>
                  <a:lnTo>
                    <a:pt x="230" y="312"/>
                  </a:lnTo>
                  <a:lnTo>
                    <a:pt x="295" y="156"/>
                  </a:lnTo>
                  <a:lnTo>
                    <a:pt x="89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3" name="Freeform 24"/>
            <p:cNvSpPr>
              <a:spLocks/>
            </p:cNvSpPr>
            <p:nvPr/>
          </p:nvSpPr>
          <p:spPr bwMode="auto">
            <a:xfrm>
              <a:off x="3480" y="3309"/>
              <a:ext cx="488" cy="931"/>
            </a:xfrm>
            <a:custGeom>
              <a:avLst/>
              <a:gdLst>
                <a:gd name="T0" fmla="*/ 203 w 975"/>
                <a:gd name="T1" fmla="*/ 0 h 1862"/>
                <a:gd name="T2" fmla="*/ 129 w 975"/>
                <a:gd name="T3" fmla="*/ 157 h 1862"/>
                <a:gd name="T4" fmla="*/ 450 w 975"/>
                <a:gd name="T5" fmla="*/ 153 h 1862"/>
                <a:gd name="T6" fmla="*/ 663 w 975"/>
                <a:gd name="T7" fmla="*/ 351 h 1862"/>
                <a:gd name="T8" fmla="*/ 844 w 975"/>
                <a:gd name="T9" fmla="*/ 688 h 1862"/>
                <a:gd name="T10" fmla="*/ 747 w 975"/>
                <a:gd name="T11" fmla="*/ 999 h 1862"/>
                <a:gd name="T12" fmla="*/ 0 w 975"/>
                <a:gd name="T13" fmla="*/ 1862 h 1862"/>
                <a:gd name="T14" fmla="*/ 885 w 975"/>
                <a:gd name="T15" fmla="*/ 950 h 1862"/>
                <a:gd name="T16" fmla="*/ 975 w 975"/>
                <a:gd name="T17" fmla="*/ 712 h 1862"/>
                <a:gd name="T18" fmla="*/ 811 w 975"/>
                <a:gd name="T19" fmla="*/ 383 h 1862"/>
                <a:gd name="T20" fmla="*/ 517 w 975"/>
                <a:gd name="T21" fmla="*/ 55 h 1862"/>
                <a:gd name="T22" fmla="*/ 203 w 975"/>
                <a:gd name="T23" fmla="*/ 0 h 1862"/>
                <a:gd name="T24" fmla="*/ 203 w 975"/>
                <a:gd name="T25" fmla="*/ 0 h 18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75"/>
                <a:gd name="T40" fmla="*/ 0 h 1862"/>
                <a:gd name="T41" fmla="*/ 975 w 975"/>
                <a:gd name="T42" fmla="*/ 1862 h 18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75" h="1862">
                  <a:moveTo>
                    <a:pt x="203" y="0"/>
                  </a:moveTo>
                  <a:lnTo>
                    <a:pt x="129" y="157"/>
                  </a:lnTo>
                  <a:lnTo>
                    <a:pt x="450" y="153"/>
                  </a:lnTo>
                  <a:lnTo>
                    <a:pt x="663" y="351"/>
                  </a:lnTo>
                  <a:lnTo>
                    <a:pt x="844" y="688"/>
                  </a:lnTo>
                  <a:lnTo>
                    <a:pt x="747" y="999"/>
                  </a:lnTo>
                  <a:lnTo>
                    <a:pt x="0" y="1862"/>
                  </a:lnTo>
                  <a:lnTo>
                    <a:pt x="885" y="950"/>
                  </a:lnTo>
                  <a:lnTo>
                    <a:pt x="975" y="712"/>
                  </a:lnTo>
                  <a:lnTo>
                    <a:pt x="811" y="383"/>
                  </a:lnTo>
                  <a:lnTo>
                    <a:pt x="517" y="55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4" name="Freeform 25"/>
            <p:cNvSpPr>
              <a:spLocks/>
            </p:cNvSpPr>
            <p:nvPr/>
          </p:nvSpPr>
          <p:spPr bwMode="auto">
            <a:xfrm>
              <a:off x="2490" y="2427"/>
              <a:ext cx="243" cy="156"/>
            </a:xfrm>
            <a:custGeom>
              <a:avLst/>
              <a:gdLst>
                <a:gd name="T0" fmla="*/ 486 w 486"/>
                <a:gd name="T1" fmla="*/ 311 h 311"/>
                <a:gd name="T2" fmla="*/ 214 w 486"/>
                <a:gd name="T3" fmla="*/ 0 h 311"/>
                <a:gd name="T4" fmla="*/ 0 w 486"/>
                <a:gd name="T5" fmla="*/ 62 h 311"/>
                <a:gd name="T6" fmla="*/ 486 w 486"/>
                <a:gd name="T7" fmla="*/ 311 h 311"/>
                <a:gd name="T8" fmla="*/ 486 w 486"/>
                <a:gd name="T9" fmla="*/ 311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311"/>
                <a:gd name="T17" fmla="*/ 486 w 486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311">
                  <a:moveTo>
                    <a:pt x="486" y="311"/>
                  </a:moveTo>
                  <a:lnTo>
                    <a:pt x="214" y="0"/>
                  </a:lnTo>
                  <a:lnTo>
                    <a:pt x="0" y="62"/>
                  </a:lnTo>
                  <a:lnTo>
                    <a:pt x="486" y="3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5" name="Freeform 26"/>
            <p:cNvSpPr>
              <a:spLocks/>
            </p:cNvSpPr>
            <p:nvPr/>
          </p:nvSpPr>
          <p:spPr bwMode="auto">
            <a:xfrm>
              <a:off x="3168" y="2151"/>
              <a:ext cx="142" cy="229"/>
            </a:xfrm>
            <a:custGeom>
              <a:avLst/>
              <a:gdLst>
                <a:gd name="T0" fmla="*/ 59 w 283"/>
                <a:gd name="T1" fmla="*/ 458 h 458"/>
                <a:gd name="T2" fmla="*/ 0 w 283"/>
                <a:gd name="T3" fmla="*/ 0 h 458"/>
                <a:gd name="T4" fmla="*/ 283 w 283"/>
                <a:gd name="T5" fmla="*/ 42 h 458"/>
                <a:gd name="T6" fmla="*/ 59 w 283"/>
                <a:gd name="T7" fmla="*/ 458 h 458"/>
                <a:gd name="T8" fmla="*/ 59 w 283"/>
                <a:gd name="T9" fmla="*/ 458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3"/>
                <a:gd name="T16" fmla="*/ 0 h 458"/>
                <a:gd name="T17" fmla="*/ 283 w 283"/>
                <a:gd name="T18" fmla="*/ 458 h 4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3" h="458">
                  <a:moveTo>
                    <a:pt x="59" y="458"/>
                  </a:moveTo>
                  <a:lnTo>
                    <a:pt x="0" y="0"/>
                  </a:lnTo>
                  <a:lnTo>
                    <a:pt x="283" y="42"/>
                  </a:lnTo>
                  <a:lnTo>
                    <a:pt x="59" y="4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6" name="Freeform 27"/>
            <p:cNvSpPr>
              <a:spLocks/>
            </p:cNvSpPr>
            <p:nvPr/>
          </p:nvSpPr>
          <p:spPr bwMode="auto">
            <a:xfrm>
              <a:off x="3559" y="2335"/>
              <a:ext cx="350" cy="132"/>
            </a:xfrm>
            <a:custGeom>
              <a:avLst/>
              <a:gdLst>
                <a:gd name="T0" fmla="*/ 0 w 700"/>
                <a:gd name="T1" fmla="*/ 264 h 264"/>
                <a:gd name="T2" fmla="*/ 417 w 700"/>
                <a:gd name="T3" fmla="*/ 0 h 264"/>
                <a:gd name="T4" fmla="*/ 700 w 700"/>
                <a:gd name="T5" fmla="*/ 122 h 264"/>
                <a:gd name="T6" fmla="*/ 0 w 700"/>
                <a:gd name="T7" fmla="*/ 264 h 264"/>
                <a:gd name="T8" fmla="*/ 0 w 700"/>
                <a:gd name="T9" fmla="*/ 264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264"/>
                <a:gd name="T17" fmla="*/ 700 w 700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264">
                  <a:moveTo>
                    <a:pt x="0" y="264"/>
                  </a:moveTo>
                  <a:lnTo>
                    <a:pt x="417" y="0"/>
                  </a:lnTo>
                  <a:lnTo>
                    <a:pt x="700" y="122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7" name="Freeform 28"/>
            <p:cNvSpPr>
              <a:spLocks/>
            </p:cNvSpPr>
            <p:nvPr/>
          </p:nvSpPr>
          <p:spPr bwMode="auto">
            <a:xfrm>
              <a:off x="3614" y="2608"/>
              <a:ext cx="280" cy="102"/>
            </a:xfrm>
            <a:custGeom>
              <a:avLst/>
              <a:gdLst>
                <a:gd name="T0" fmla="*/ 0 w 558"/>
                <a:gd name="T1" fmla="*/ 203 h 203"/>
                <a:gd name="T2" fmla="*/ 397 w 558"/>
                <a:gd name="T3" fmla="*/ 0 h 203"/>
                <a:gd name="T4" fmla="*/ 558 w 558"/>
                <a:gd name="T5" fmla="*/ 163 h 203"/>
                <a:gd name="T6" fmla="*/ 0 w 558"/>
                <a:gd name="T7" fmla="*/ 203 h 203"/>
                <a:gd name="T8" fmla="*/ 0 w 558"/>
                <a:gd name="T9" fmla="*/ 203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8"/>
                <a:gd name="T16" fmla="*/ 0 h 203"/>
                <a:gd name="T17" fmla="*/ 558 w 558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8" h="203">
                  <a:moveTo>
                    <a:pt x="0" y="203"/>
                  </a:moveTo>
                  <a:lnTo>
                    <a:pt x="397" y="0"/>
                  </a:lnTo>
                  <a:lnTo>
                    <a:pt x="558" y="16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8" name="Freeform 29"/>
            <p:cNvSpPr>
              <a:spLocks/>
            </p:cNvSpPr>
            <p:nvPr/>
          </p:nvSpPr>
          <p:spPr bwMode="auto">
            <a:xfrm>
              <a:off x="2661" y="2227"/>
              <a:ext cx="233" cy="168"/>
            </a:xfrm>
            <a:custGeom>
              <a:avLst/>
              <a:gdLst>
                <a:gd name="T0" fmla="*/ 466 w 466"/>
                <a:gd name="T1" fmla="*/ 337 h 337"/>
                <a:gd name="T2" fmla="*/ 243 w 466"/>
                <a:gd name="T3" fmla="*/ 0 h 337"/>
                <a:gd name="T4" fmla="*/ 0 w 466"/>
                <a:gd name="T5" fmla="*/ 63 h 337"/>
                <a:gd name="T6" fmla="*/ 466 w 466"/>
                <a:gd name="T7" fmla="*/ 337 h 337"/>
                <a:gd name="T8" fmla="*/ 466 w 466"/>
                <a:gd name="T9" fmla="*/ 337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6"/>
                <a:gd name="T16" fmla="*/ 0 h 337"/>
                <a:gd name="T17" fmla="*/ 466 w 466"/>
                <a:gd name="T18" fmla="*/ 337 h 3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6" h="337">
                  <a:moveTo>
                    <a:pt x="466" y="337"/>
                  </a:moveTo>
                  <a:lnTo>
                    <a:pt x="243" y="0"/>
                  </a:lnTo>
                  <a:lnTo>
                    <a:pt x="0" y="63"/>
                  </a:lnTo>
                  <a:lnTo>
                    <a:pt x="466" y="3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9" name="Freeform 30"/>
            <p:cNvSpPr>
              <a:spLocks/>
            </p:cNvSpPr>
            <p:nvPr/>
          </p:nvSpPr>
          <p:spPr bwMode="auto">
            <a:xfrm>
              <a:off x="2648" y="2922"/>
              <a:ext cx="751" cy="198"/>
            </a:xfrm>
            <a:custGeom>
              <a:avLst/>
              <a:gdLst>
                <a:gd name="T0" fmla="*/ 515 w 1502"/>
                <a:gd name="T1" fmla="*/ 120 h 395"/>
                <a:gd name="T2" fmla="*/ 1263 w 1502"/>
                <a:gd name="T3" fmla="*/ 331 h 395"/>
                <a:gd name="T4" fmla="*/ 1502 w 1502"/>
                <a:gd name="T5" fmla="*/ 165 h 395"/>
                <a:gd name="T6" fmla="*/ 1280 w 1502"/>
                <a:gd name="T7" fmla="*/ 395 h 395"/>
                <a:gd name="T8" fmla="*/ 0 w 1502"/>
                <a:gd name="T9" fmla="*/ 0 h 395"/>
                <a:gd name="T10" fmla="*/ 515 w 1502"/>
                <a:gd name="T11" fmla="*/ 120 h 395"/>
                <a:gd name="T12" fmla="*/ 515 w 1502"/>
                <a:gd name="T13" fmla="*/ 120 h 3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2"/>
                <a:gd name="T22" fmla="*/ 0 h 395"/>
                <a:gd name="T23" fmla="*/ 1502 w 1502"/>
                <a:gd name="T24" fmla="*/ 395 h 3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2" h="395">
                  <a:moveTo>
                    <a:pt x="515" y="120"/>
                  </a:moveTo>
                  <a:lnTo>
                    <a:pt x="1263" y="331"/>
                  </a:lnTo>
                  <a:lnTo>
                    <a:pt x="1502" y="165"/>
                  </a:lnTo>
                  <a:lnTo>
                    <a:pt x="1280" y="395"/>
                  </a:lnTo>
                  <a:lnTo>
                    <a:pt x="0" y="0"/>
                  </a:lnTo>
                  <a:lnTo>
                    <a:pt x="515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500034" y="1714488"/>
            <a:ext cx="6286544" cy="300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342900" lvl="0" indent="-342900" algn="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ms-MY" sz="4000" b="1" dirty="0" smtClean="0">
                <a:latin typeface="Times New Roman" pitchFamily="18" charset="0"/>
                <a:cs typeface="Times New Roman" pitchFamily="18" charset="0"/>
              </a:rPr>
              <a:t>Laporan arus kas adalah suatu laporan tentang aktivitas penerimaan dan pengeluaran kas perusahaan di dalam suatu periode tertentu, beserta penjelasan tentang sumber-sumber penerimaan dan pengeluaran kas tersebut.</a:t>
            </a:r>
            <a:endParaRPr lang="id-ID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8A89F-B556-43B8-A24F-F0EF3C7C4629}" type="slidenum">
              <a:rPr lang="en-US"/>
              <a:pPr/>
              <a:t>30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700338" y="1828800"/>
            <a:ext cx="2370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Grate Big Company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23850" y="2116138"/>
            <a:ext cx="7251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charset="0"/>
              </a:rPr>
              <a:t>Neraca Komparatif – Utang dan Modal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980113" y="2436813"/>
            <a:ext cx="245586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December 31,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805488" y="2754313"/>
            <a:ext cx="59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19X9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7669213" y="2754313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2000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81025" y="3098800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Dagang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927725" y="3098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422900" y="30988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875338" y="309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791450" y="3098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12,000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7304088" y="309880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7756525" y="309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81025" y="3416300"/>
            <a:ext cx="1268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Gaji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119813" y="3416300"/>
            <a:ext cx="10096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7,000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422900" y="3416300"/>
            <a:ext cx="854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119813" y="3416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7983538" y="3416300"/>
            <a:ext cx="10096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7304088" y="3416300"/>
            <a:ext cx="7667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7913688" y="3416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581025" y="3733800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Bunga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5927725" y="3733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11,950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5422900" y="3733800"/>
            <a:ext cx="5921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5857875" y="3733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7983538" y="3733800"/>
            <a:ext cx="10096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7,350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7304088" y="3733800"/>
            <a:ext cx="7667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7913688" y="3733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581025" y="4051300"/>
            <a:ext cx="302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Pajak Penghasilan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5927725" y="40513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20,000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5422900" y="4051300"/>
            <a:ext cx="5921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5857875" y="4051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7791450" y="40513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17,000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7304088" y="4051300"/>
            <a:ext cx="59213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7739063" y="4051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581025" y="4368800"/>
            <a:ext cx="305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Wesel, Bob's Bank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5927725" y="4368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70,000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5422900" y="4368800"/>
            <a:ext cx="5921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5857875" y="436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7791450" y="4368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60,000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7304088" y="4368800"/>
            <a:ext cx="59213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7739063" y="436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581025" y="4686300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Utang Obligasi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5735638" y="4686300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250,000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5422900" y="4686300"/>
            <a:ext cx="4175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5683250" y="4686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7599363" y="4686300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150,000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7304088" y="4686300"/>
            <a:ext cx="4175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7564438" y="4686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581025" y="5003800"/>
            <a:ext cx="256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Premi Utang Obligasi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6119813" y="5003800"/>
            <a:ext cx="10096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5422900" y="5003800"/>
            <a:ext cx="854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6119813" y="5003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7983538" y="5003800"/>
            <a:ext cx="10096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7304088" y="5003800"/>
            <a:ext cx="7667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69" name="Rectangle 57"/>
          <p:cNvSpPr>
            <a:spLocks noChangeArrowheads="1"/>
          </p:cNvSpPr>
          <p:nvPr/>
        </p:nvSpPr>
        <p:spPr bwMode="auto">
          <a:xfrm>
            <a:off x="7913688" y="5003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0" name="Rectangle 58"/>
          <p:cNvSpPr>
            <a:spLocks noChangeArrowheads="1"/>
          </p:cNvSpPr>
          <p:nvPr/>
        </p:nvSpPr>
        <p:spPr bwMode="auto">
          <a:xfrm>
            <a:off x="581025" y="5321300"/>
            <a:ext cx="2384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Modal Saham Biasa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5735638" y="5321300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450,000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422900" y="5321300"/>
            <a:ext cx="4175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5683250" y="5321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7599363" y="5321300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500,000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5" name="Rectangle 63"/>
          <p:cNvSpPr>
            <a:spLocks noChangeArrowheads="1"/>
          </p:cNvSpPr>
          <p:nvPr/>
        </p:nvSpPr>
        <p:spPr bwMode="auto">
          <a:xfrm>
            <a:off x="7304088" y="5321300"/>
            <a:ext cx="4175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6" name="Rectangle 64"/>
          <p:cNvSpPr>
            <a:spLocks noChangeArrowheads="1"/>
          </p:cNvSpPr>
          <p:nvPr/>
        </p:nvSpPr>
        <p:spPr bwMode="auto">
          <a:xfrm>
            <a:off x="7564438" y="53213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7" name="Rectangle 65"/>
          <p:cNvSpPr>
            <a:spLocks noChangeArrowheads="1"/>
          </p:cNvSpPr>
          <p:nvPr/>
        </p:nvSpPr>
        <p:spPr bwMode="auto">
          <a:xfrm>
            <a:off x="581025" y="5638800"/>
            <a:ext cx="1595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Laba Ditahan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8" name="Rectangle 66"/>
          <p:cNvSpPr>
            <a:spLocks noChangeArrowheads="1"/>
          </p:cNvSpPr>
          <p:nvPr/>
        </p:nvSpPr>
        <p:spPr bwMode="auto">
          <a:xfrm>
            <a:off x="5927725" y="5638800"/>
            <a:ext cx="1201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88,050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79" name="Rectangle 67"/>
          <p:cNvSpPr>
            <a:spLocks noChangeArrowheads="1"/>
          </p:cNvSpPr>
          <p:nvPr/>
        </p:nvSpPr>
        <p:spPr bwMode="auto">
          <a:xfrm>
            <a:off x="5422900" y="5638800"/>
            <a:ext cx="5921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0" name="Rectangle 68"/>
          <p:cNvSpPr>
            <a:spLocks noChangeArrowheads="1"/>
          </p:cNvSpPr>
          <p:nvPr/>
        </p:nvSpPr>
        <p:spPr bwMode="auto">
          <a:xfrm>
            <a:off x="5857875" y="563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1" name="Rectangle 69"/>
          <p:cNvSpPr>
            <a:spLocks noChangeArrowheads="1"/>
          </p:cNvSpPr>
          <p:nvPr/>
        </p:nvSpPr>
        <p:spPr bwMode="auto">
          <a:xfrm>
            <a:off x="7599363" y="5638800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130,020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2" name="Rectangle 70"/>
          <p:cNvSpPr>
            <a:spLocks noChangeArrowheads="1"/>
          </p:cNvSpPr>
          <p:nvPr/>
        </p:nvSpPr>
        <p:spPr bwMode="auto">
          <a:xfrm>
            <a:off x="7304088" y="5638800"/>
            <a:ext cx="4175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3" name="Rectangle 71"/>
          <p:cNvSpPr>
            <a:spLocks noChangeArrowheads="1"/>
          </p:cNvSpPr>
          <p:nvPr/>
        </p:nvSpPr>
        <p:spPr bwMode="auto">
          <a:xfrm>
            <a:off x="7564438" y="5638800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4" name="Rectangle 72"/>
          <p:cNvSpPr>
            <a:spLocks noChangeArrowheads="1"/>
          </p:cNvSpPr>
          <p:nvPr/>
        </p:nvSpPr>
        <p:spPr bwMode="auto">
          <a:xfrm>
            <a:off x="581025" y="6048375"/>
            <a:ext cx="272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Total Utang dan Modal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5" name="Rectangle 73"/>
          <p:cNvSpPr>
            <a:spLocks noChangeArrowheads="1"/>
          </p:cNvSpPr>
          <p:nvPr/>
        </p:nvSpPr>
        <p:spPr bwMode="auto">
          <a:xfrm>
            <a:off x="5735638" y="6048375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917,000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364163" y="604837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700713" y="6048375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7599363" y="6048375"/>
            <a:ext cx="13938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885,370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7235825" y="6048375"/>
            <a:ext cx="40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90" name="Rectangle 78"/>
          <p:cNvSpPr>
            <a:spLocks noChangeArrowheads="1"/>
          </p:cNvSpPr>
          <p:nvPr/>
        </p:nvSpPr>
        <p:spPr bwMode="auto">
          <a:xfrm>
            <a:off x="7581900" y="6048375"/>
            <a:ext cx="2444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8991" name="Rectangle 80"/>
          <p:cNvSpPr>
            <a:spLocks noChangeArrowheads="1"/>
          </p:cNvSpPr>
          <p:nvPr/>
        </p:nvSpPr>
        <p:spPr bwMode="auto">
          <a:xfrm>
            <a:off x="5248275" y="3044825"/>
            <a:ext cx="3762375" cy="396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2" name="Line 81"/>
          <p:cNvSpPr>
            <a:spLocks noChangeShapeType="1"/>
          </p:cNvSpPr>
          <p:nvPr/>
        </p:nvSpPr>
        <p:spPr bwMode="auto">
          <a:xfrm>
            <a:off x="5248275" y="5929313"/>
            <a:ext cx="3762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3" name="Rectangle 82"/>
          <p:cNvSpPr>
            <a:spLocks noChangeArrowheads="1"/>
          </p:cNvSpPr>
          <p:nvPr/>
        </p:nvSpPr>
        <p:spPr bwMode="auto">
          <a:xfrm>
            <a:off x="5248275" y="5929313"/>
            <a:ext cx="37623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4" name="Line 83"/>
          <p:cNvSpPr>
            <a:spLocks noChangeShapeType="1"/>
          </p:cNvSpPr>
          <p:nvPr/>
        </p:nvSpPr>
        <p:spPr bwMode="auto">
          <a:xfrm>
            <a:off x="5248275" y="6338888"/>
            <a:ext cx="3762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5" name="Rectangle 84"/>
          <p:cNvSpPr>
            <a:spLocks noChangeArrowheads="1"/>
          </p:cNvSpPr>
          <p:nvPr/>
        </p:nvSpPr>
        <p:spPr bwMode="auto">
          <a:xfrm>
            <a:off x="5248275" y="6338888"/>
            <a:ext cx="37623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6" name="Line 85"/>
          <p:cNvSpPr>
            <a:spLocks noChangeShapeType="1"/>
          </p:cNvSpPr>
          <p:nvPr/>
        </p:nvSpPr>
        <p:spPr bwMode="auto">
          <a:xfrm>
            <a:off x="5248275" y="6365875"/>
            <a:ext cx="3762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7" name="Rectangle 86"/>
          <p:cNvSpPr>
            <a:spLocks noChangeArrowheads="1"/>
          </p:cNvSpPr>
          <p:nvPr/>
        </p:nvSpPr>
        <p:spPr bwMode="auto">
          <a:xfrm>
            <a:off x="5248275" y="6365875"/>
            <a:ext cx="37623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9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Indirect Method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35D03-BF6B-4703-BA0F-934D33BF7808}" type="slidenum">
              <a:rPr lang="en-US"/>
              <a:pPr/>
              <a:t>31</a:t>
            </a:fld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55938" y="1598613"/>
            <a:ext cx="30892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Grate Big Company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454275" y="1916113"/>
            <a:ext cx="2455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Laporan Laba - Rugi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527175" y="2232025"/>
            <a:ext cx="560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Untuk Tahun yang Berakhir 31 Desember 2000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941388" y="2827338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Pendapatan Penjualan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843713" y="2827338"/>
            <a:ext cx="130016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800,000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064250" y="282733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7165975" y="2868613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941388" y="3144838"/>
            <a:ext cx="2328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Kos Barang Terjual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6843713" y="3144838"/>
            <a:ext cx="130016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560,000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064250" y="3144838"/>
            <a:ext cx="8778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6796088" y="3144838"/>
            <a:ext cx="22701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941388" y="3462338"/>
            <a:ext cx="203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Biaya Depresiasi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7164388" y="3500438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5,000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6064250" y="3462338"/>
            <a:ext cx="12842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7202488" y="3462338"/>
            <a:ext cx="22701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941388" y="3779838"/>
            <a:ext cx="153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Biaya Bunga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7023100" y="3779838"/>
            <a:ext cx="11223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28,050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6064250" y="3779838"/>
            <a:ext cx="10414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6877050" y="3789363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941388" y="4097338"/>
            <a:ext cx="141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Biaya Pajak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23100" y="4097338"/>
            <a:ext cx="11223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27,980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6064250" y="4097338"/>
            <a:ext cx="10414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6958013" y="4097338"/>
            <a:ext cx="22701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941388" y="4414838"/>
            <a:ext cx="1225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Biaya Gaji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7023100" y="4414838"/>
            <a:ext cx="11223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80,000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6064250" y="4414838"/>
            <a:ext cx="10414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6958013" y="4414838"/>
            <a:ext cx="22701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941388" y="4730750"/>
            <a:ext cx="187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Biaya Lain-Lain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7023100" y="4730750"/>
            <a:ext cx="1122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70,000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6064250" y="4730750"/>
            <a:ext cx="10414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6958013" y="4730750"/>
            <a:ext cx="2270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941388" y="5048250"/>
            <a:ext cx="307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Laba Penjualan Peralatan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7164388" y="5013325"/>
            <a:ext cx="981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3,000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6064250" y="5048250"/>
            <a:ext cx="12842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7202488" y="5048250"/>
            <a:ext cx="2270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941388" y="536575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Rugi Ekstraordiner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7023100" y="5365750"/>
            <a:ext cx="1122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30,000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6064250" y="5365750"/>
            <a:ext cx="10414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6958013" y="5365750"/>
            <a:ext cx="2270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941388" y="5683250"/>
            <a:ext cx="3132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Pendapatan dari Investasi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7023100" y="5683250"/>
            <a:ext cx="1122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6064250" y="5683250"/>
            <a:ext cx="10414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        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6958013" y="5683250"/>
            <a:ext cx="2270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941388" y="6000750"/>
            <a:ext cx="145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Laba Bersih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7023100" y="6000750"/>
            <a:ext cx="1122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41,970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6064250" y="600075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Rp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6" name="Rectangle 50"/>
          <p:cNvSpPr>
            <a:spLocks noChangeArrowheads="1"/>
          </p:cNvSpPr>
          <p:nvPr/>
        </p:nvSpPr>
        <p:spPr bwMode="auto">
          <a:xfrm>
            <a:off x="6973888" y="6000750"/>
            <a:ext cx="2270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>
            <a:off x="5900738" y="5973763"/>
            <a:ext cx="22606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88" name="Rectangle 52"/>
          <p:cNvSpPr>
            <a:spLocks noChangeArrowheads="1"/>
          </p:cNvSpPr>
          <p:nvPr/>
        </p:nvSpPr>
        <p:spPr bwMode="auto">
          <a:xfrm>
            <a:off x="5900738" y="5973763"/>
            <a:ext cx="2260600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>
            <a:off x="5900738" y="6291263"/>
            <a:ext cx="22606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5900738" y="6291263"/>
            <a:ext cx="2260600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>
            <a:off x="5900738" y="6318250"/>
            <a:ext cx="22606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5900738" y="6318250"/>
            <a:ext cx="2260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9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z="3600" smtClean="0"/>
              <a:t>Statement of Cash Flows</a:t>
            </a:r>
            <a:br>
              <a:rPr lang="en-US" sz="3600" smtClean="0"/>
            </a:br>
            <a:r>
              <a:rPr lang="en-US" sz="3600" smtClean="0"/>
              <a:t>Contoh Indirect Method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9545C-5702-4BED-A660-8E370350886B}" type="slidenum">
              <a:rPr lang="en-US"/>
              <a:pPr/>
              <a:t>32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smtClean="0"/>
              <a:t>Informasi Tambahan:</a:t>
            </a:r>
          </a:p>
          <a:p>
            <a:pPr lvl="1" eaLnBrk="1" hangingPunct="1"/>
            <a:r>
              <a:rPr lang="en-US" sz="2400" smtClean="0"/>
              <a:t>Sekuritas Trading dibeli tahun 2000 dengan kos Rp25,000.</a:t>
            </a:r>
          </a:p>
          <a:p>
            <a:pPr lvl="1" eaLnBrk="1" hangingPunct="1"/>
            <a:r>
              <a:rPr lang="en-US" sz="2400" smtClean="0"/>
              <a:t>Peralatan yg memiliki nilai buku Rp40,000 dijual selama tahun 2000dengan harga Rp43,000.</a:t>
            </a:r>
          </a:p>
          <a:p>
            <a:pPr lvl="1" eaLnBrk="1" hangingPunct="1"/>
            <a:r>
              <a:rPr lang="en-US" sz="2400" smtClean="0"/>
              <a:t>Peralatan yg memiliki nilai buku Rp30,000 rusak akibat banjir tahun 2000.  Peralatan tersebut tidak diasuransi.</a:t>
            </a:r>
          </a:p>
          <a:p>
            <a:pPr lvl="1" eaLnBrk="1" hangingPunct="1"/>
            <a:r>
              <a:rPr lang="en-US" sz="2400" smtClean="0"/>
              <a:t>Premi obligasi diamortisasi Rp1,000 untuk tahun 2000.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mtClean="0"/>
              <a:t>Contoh </a:t>
            </a:r>
            <a:r>
              <a:rPr lang="en-US" sz="4000" smtClean="0"/>
              <a:t>Indirect Method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4C12E-D948-4950-9671-5ECE9DE63EF0}" type="slidenum">
              <a:rPr lang="en-US"/>
              <a:pPr/>
              <a:t>33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Informasi tambahan: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Grate Big memiliki 25% investasi atas perusahaan Tiny Co. dan dicatat menggunakan Metode Ekuiti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Grate Big menerima dividen tunai Rp10,000 in dari Tiny Co. tahun 2000.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Grate Big’s menerapkan tarif pajak 40%.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Utang wesel kepada Bob’s Bank, tarif bunga 12%.  Pembayaran bunga jatuh tempo pada hari pertama setiap bulan.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mtClean="0"/>
              <a:t>Contoh </a:t>
            </a:r>
            <a:r>
              <a:rPr lang="en-US" sz="4000" smtClean="0"/>
              <a:t>Indirect Method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BCEE9-9524-4C01-BB81-F4611E7E2158}" type="slidenum">
              <a:rPr lang="en-US"/>
              <a:pPr/>
              <a:t>34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461250" cy="4302125"/>
          </a:xfrm>
          <a:noFill/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/>
              <a:t>Berdasarkan informasi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/>
              <a:t>di muka ….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/>
              <a:t>Dengan menggunakan Indirect Method, Buatlah Statement of Cash Flows untuk tahun 2000.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mtClean="0"/>
              <a:t>Contoh </a:t>
            </a:r>
            <a:r>
              <a:rPr lang="en-US" sz="4000" smtClean="0"/>
              <a:t>Indirect Method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C730E-A194-482E-83FD-EEBCB655C9B8}" type="slidenum">
              <a:rPr lang="en-US"/>
              <a:pPr/>
              <a:t>35</a:t>
            </a:fld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8229600" cy="1782762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Perlakuan terhadap </a:t>
            </a:r>
            <a:br>
              <a:rPr lang="en-US" sz="4000" smtClean="0"/>
            </a:br>
            <a:r>
              <a:rPr lang="en-US" sz="4000" smtClean="0"/>
              <a:t>Perubahan AL dan UL</a:t>
            </a:r>
          </a:p>
        </p:txBody>
      </p:sp>
      <p:graphicFrame>
        <p:nvGraphicFramePr>
          <p:cNvPr id="1433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9750" y="2936875"/>
          <a:ext cx="8288338" cy="2508250"/>
        </p:xfrm>
        <a:graphic>
          <a:graphicData uri="http://schemas.openxmlformats.org/presentationml/2006/ole">
            <p:oleObj spid="_x0000_s111618" name="Worksheet" r:id="rId3" imgW="3789360" imgH="1409400" progId="Excel.Sheet.8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CFEC11-8EA4-435E-ADAD-E703A57E27B9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1536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7450" y="1558925"/>
          <a:ext cx="7054850" cy="5183188"/>
        </p:xfrm>
        <a:graphic>
          <a:graphicData uri="http://schemas.openxmlformats.org/presentationml/2006/ole">
            <p:oleObj spid="_x0000_s112642" name="Worksheet" r:id="rId3" imgW="5048227" imgH="4067251" progId="Excel.Sheet.8">
              <p:embed/>
            </p:oleObj>
          </a:graphicData>
        </a:graphic>
      </p:graphicFrame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z="3600" smtClean="0"/>
              <a:t>Statement of Cash Flows</a:t>
            </a:r>
            <a:br>
              <a:rPr lang="en-US" sz="3600" smtClean="0"/>
            </a:br>
            <a:r>
              <a:rPr lang="en-US" sz="3600" smtClean="0"/>
              <a:t>Indirect Method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A11BEA-09E8-475A-A19D-73D98BED7ED3}" type="slidenum">
              <a:rPr lang="en-US"/>
              <a:pPr/>
              <a:t>37</a:t>
            </a:fld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692275" y="2019300"/>
            <a:ext cx="2917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I.  Aliran kas bersih operating: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183438" y="2019300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27,370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013575" y="2019300"/>
            <a:ext cx="2619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151688" y="201930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662113" y="2417763"/>
            <a:ext cx="2274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II.  Aliran kas Investing: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662113" y="2814638"/>
            <a:ext cx="3594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Proceeds dari penjualan peralatan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7183438" y="2814638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43,000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013575" y="2814638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135813" y="2814638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692275" y="3187700"/>
            <a:ext cx="260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III. Aliran Kas Pembiayaan: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1662113" y="3560763"/>
            <a:ext cx="3333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Proceeds dari penjualan saham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5995988" y="3560763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5748338" y="3560763"/>
            <a:ext cx="3397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5948363" y="3560763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662113" y="3829050"/>
            <a:ext cx="2779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Pelunasan pokok obligasi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5780088" y="3829050"/>
            <a:ext cx="12176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(100,000)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748338" y="382905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1662113" y="4098925"/>
            <a:ext cx="317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Pelunasan pokok utang wesel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918200" y="4098925"/>
            <a:ext cx="1079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(10,000)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5748338" y="4098925"/>
            <a:ext cx="2778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5872163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105650" y="4098925"/>
            <a:ext cx="1079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(60,000)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7013575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7075488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662113" y="4484688"/>
            <a:ext cx="257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Kenaikan Kash tahun 2000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7183438" y="4484688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10,370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7013575" y="4484688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7135813" y="4484688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1662113" y="4870450"/>
            <a:ext cx="1781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+:  Saldo Kas awal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183438" y="4870450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013575" y="4870450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7135813" y="487045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1662113" y="5267325"/>
            <a:ext cx="1557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Saldo Kas Akhir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7183438" y="5267325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70,370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7013575" y="5267325"/>
            <a:ext cx="2619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7151688" y="52673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2663825" y="5832475"/>
            <a:ext cx="4741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Catatan: Biaya bunga dibayar tahun 2000 Rp32,650.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3003550" y="6089650"/>
            <a:ext cx="3295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Pajak dibayar tahun 2000 Rp30,980.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5610225" y="4343400"/>
            <a:ext cx="24669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5610225" y="4343400"/>
            <a:ext cx="24669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6873875" y="5113338"/>
            <a:ext cx="1203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6873875" y="5113338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>
            <a:off x="6873875" y="5511800"/>
            <a:ext cx="1203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6873875" y="5511800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80" name="Line 48"/>
          <p:cNvSpPr>
            <a:spLocks noChangeShapeType="1"/>
          </p:cNvSpPr>
          <p:nvPr/>
        </p:nvSpPr>
        <p:spPr bwMode="auto">
          <a:xfrm>
            <a:off x="6873875" y="5537200"/>
            <a:ext cx="1203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6873875" y="5537200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408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z="2500" smtClean="0"/>
              <a:t>Grate Big Company</a:t>
            </a:r>
            <a:br>
              <a:rPr lang="en-US" sz="2500" smtClean="0"/>
            </a:br>
            <a:r>
              <a:rPr lang="en-US" sz="2500" smtClean="0"/>
              <a:t>Statement of Cash Flows</a:t>
            </a:r>
            <a:br>
              <a:rPr lang="en-US" sz="2500" smtClean="0"/>
            </a:br>
            <a:r>
              <a:rPr lang="en-US" sz="2500" smtClean="0"/>
              <a:t>Untuk tahun yang berakhir 31December 31, 2000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92B17-1F51-436E-A36F-466BEB5A9D71}" type="slidenum">
              <a:rPr lang="en-US"/>
              <a:pPr/>
              <a:t>38</a:t>
            </a:fld>
            <a:endParaRPr lang="en-US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2276475"/>
            <a:ext cx="5178425" cy="265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Mencoba </a:t>
            </a:r>
          </a:p>
          <a:p>
            <a:pPr algn="ctr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Metode Langsung</a:t>
            </a:r>
          </a:p>
        </p:txBody>
      </p:sp>
      <p:graphicFrame>
        <p:nvGraphicFramePr>
          <p:cNvPr id="1638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95888" y="2743200"/>
          <a:ext cx="3557587" cy="3136900"/>
        </p:xfrm>
        <a:graphic>
          <a:graphicData uri="http://schemas.openxmlformats.org/presentationml/2006/ole">
            <p:oleObj spid="_x0000_s113666" name="Clip" r:id="rId3" imgW="5279760" imgH="4660560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1E3F6-2076-4D64-890D-E6F08B85A577}" type="slidenum">
              <a:rPr lang="en-US"/>
              <a:pPr/>
              <a:t>39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Tentukan aliran kas bersih dari operasi untuk tahun yang berakhir tahun 2000.</a:t>
            </a:r>
          </a:p>
          <a:p>
            <a:pPr eaLnBrk="1" hangingPunct="1"/>
            <a:r>
              <a:rPr lang="en-US" smtClean="0"/>
              <a:t>Pergunakan informasi sebelumnya pada Indirrect Method dan tambahan informasi berikut ini, untuk menyusun laporan arus kas tahun 2000 dengan menggunakan Direct Method ...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6B03C-1157-4B50-A2B4-ADABC578A33F}" type="slidenum">
              <a:rPr lang="en-US"/>
              <a:pPr/>
              <a:t>4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The Statement of Cash Flows (SCF) . . .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(cash inflows)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(cash outflows)</a:t>
            </a:r>
            <a:r>
              <a:rPr lang="id-ID" dirty="0" smtClean="0"/>
              <a:t> </a:t>
            </a:r>
            <a:r>
              <a:rPr lang="en-US" dirty="0" smtClean="0"/>
              <a:t>SUATU ENTITAS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endParaRPr lang="en-US" dirty="0" smtClean="0"/>
          </a:p>
          <a:p>
            <a:pPr eaLnBrk="1" hangingPunct="1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86512" y="4560908"/>
          <a:ext cx="1954212" cy="1725612"/>
        </p:xfrm>
        <a:graphic>
          <a:graphicData uri="http://schemas.openxmlformats.org/presentationml/2006/ole">
            <p:oleObj spid="_x0000_s101378" name="Microsoft ClipArt Gallery" r:id="rId3" imgW="5279760" imgH="4660560" progId="">
              <p:embed/>
            </p:oleObj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C9A74-1C78-4BB3-A38B-F2192835AB10}" type="slidenum">
              <a:rPr lang="en-US"/>
              <a:pPr/>
              <a:t>40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Tambahan Informasi:</a:t>
            </a:r>
          </a:p>
          <a:p>
            <a:pPr lvl="1" eaLnBrk="1" hangingPunct="1"/>
            <a:r>
              <a:rPr lang="en-US" smtClean="0"/>
              <a:t>Utang obligasitingkat bunga 9%. Bunga dibayar setiap 1 Juli dan 1 Januari.</a:t>
            </a:r>
          </a:p>
          <a:p>
            <a:pPr lvl="1" eaLnBrk="1" hangingPunct="1"/>
            <a:r>
              <a:rPr lang="en-US" smtClean="0"/>
              <a:t>Perusahaan menjual saham selama tahun 2000 seharag $50,000 tunai.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D18DB-6360-4830-B954-86665368300C}" type="slidenum">
              <a:rPr lang="en-US"/>
              <a:pPr/>
              <a:t>41</a:t>
            </a:fld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Cash Diterima dari Customers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Kas Dibayar kepada Karyawan:</a:t>
            </a:r>
          </a:p>
        </p:txBody>
      </p:sp>
      <p:graphicFrame>
        <p:nvGraphicFramePr>
          <p:cNvPr id="1741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7238" y="4414838"/>
          <a:ext cx="8177212" cy="1855787"/>
        </p:xfrm>
        <a:graphic>
          <a:graphicData uri="http://schemas.openxmlformats.org/presentationml/2006/ole">
            <p:oleObj spid="_x0000_s114690" name="Worksheet" r:id="rId3" imgW="5476794" imgH="1257300" progId="Excel.Sheet.8">
              <p:embed/>
            </p:oleObj>
          </a:graphicData>
        </a:graphic>
      </p:graphicFrame>
      <p:graphicFrame>
        <p:nvGraphicFramePr>
          <p:cNvPr id="17411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7238" y="2168525"/>
          <a:ext cx="7642225" cy="1881188"/>
        </p:xfrm>
        <a:graphic>
          <a:graphicData uri="http://schemas.openxmlformats.org/presentationml/2006/ole">
            <p:oleObj spid="_x0000_s114691" name="Worksheet" r:id="rId4" imgW="5076897" imgH="1257300" progId="Excel.Sheet.8">
              <p:embed/>
            </p:oleObj>
          </a:graphicData>
        </a:graphic>
      </p:graphicFrame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E1963-EED6-4B6A-9C8E-686B06AD9EF1}" type="slidenum">
              <a:rPr lang="en-US"/>
              <a:pPr/>
              <a:t>42</a:t>
            </a:fld>
            <a:endParaRPr lang="en-US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Kas dibayar utk Sediaan (Pemasok)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Kas dibayar untuk bunga </a:t>
            </a:r>
          </a:p>
        </p:txBody>
      </p:sp>
      <p:graphicFrame>
        <p:nvGraphicFramePr>
          <p:cNvPr id="1843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6800" y="4724400"/>
          <a:ext cx="7999413" cy="1395413"/>
        </p:xfrm>
        <a:graphic>
          <a:graphicData uri="http://schemas.openxmlformats.org/presentationml/2006/ole">
            <p:oleObj spid="_x0000_s115714" name="Worksheet" r:id="rId3" imgW="5381623" imgH="1257300" progId="Excel.Sheet.8">
              <p:embed/>
            </p:oleObj>
          </a:graphicData>
        </a:graphic>
      </p:graphicFrame>
      <p:graphicFrame>
        <p:nvGraphicFramePr>
          <p:cNvPr id="1843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9275" y="2266950"/>
          <a:ext cx="8266113" cy="1903413"/>
        </p:xfrm>
        <a:graphic>
          <a:graphicData uri="http://schemas.openxmlformats.org/presentationml/2006/ole">
            <p:oleObj spid="_x0000_s115715" name="Worksheet" r:id="rId4" imgW="5324551" imgH="1304849" progId="Excel.Sheet.8">
              <p:embed/>
            </p:oleObj>
          </a:graphicData>
        </a:graphic>
      </p:graphicFrame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388B1-475E-43FA-A896-62585171D02F}" type="slidenum">
              <a:rPr lang="en-US"/>
              <a:pPr/>
              <a:t>43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Kas dibayar untuk Pajak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Aliran Kas Operasi Lain:</a:t>
            </a:r>
          </a:p>
        </p:txBody>
      </p:sp>
      <p:graphicFrame>
        <p:nvGraphicFramePr>
          <p:cNvPr id="1945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4500563"/>
          <a:ext cx="7948613" cy="1595437"/>
        </p:xfrm>
        <a:graphic>
          <a:graphicData uri="http://schemas.openxmlformats.org/presentationml/2006/ole">
            <p:oleObj spid="_x0000_s116738" name="Worksheet" r:id="rId3" imgW="5381623" imgH="1714500" progId="Excel.Sheet.8">
              <p:embed/>
            </p:oleObj>
          </a:graphicData>
        </a:graphic>
      </p:graphicFrame>
      <p:graphicFrame>
        <p:nvGraphicFramePr>
          <p:cNvPr id="19459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2247900"/>
          <a:ext cx="8153400" cy="1395413"/>
        </p:xfrm>
        <a:graphic>
          <a:graphicData uri="http://schemas.openxmlformats.org/presentationml/2006/ole">
            <p:oleObj spid="_x0000_s116739" name="Worksheet" r:id="rId4" imgW="5476794" imgH="1257300" progId="Excel.Sheet.8">
              <p:embed/>
            </p:oleObj>
          </a:graphicData>
        </a:graphic>
      </p:graphicFrame>
      <p:sp>
        <p:nvSpPr>
          <p:cNvPr id="1946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D37D3-E464-4643-8EE3-D3B5BDA8D651}" type="slidenum">
              <a:rPr lang="en-US"/>
              <a:pPr/>
              <a:t>44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Cash Flows dari aktivitas Operasi:</a:t>
            </a:r>
          </a:p>
        </p:txBody>
      </p:sp>
      <p:graphicFrame>
        <p:nvGraphicFramePr>
          <p:cNvPr id="20482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9475" y="2414588"/>
          <a:ext cx="7824788" cy="2843212"/>
        </p:xfrm>
        <a:graphic>
          <a:graphicData uri="http://schemas.openxmlformats.org/presentationml/2006/ole">
            <p:oleObj spid="_x0000_s117762" name="Worksheet" r:id="rId3" imgW="4781629" imgH="1505102" progId="Excel.Sheet.8">
              <p:embed/>
            </p:oleObj>
          </a:graphicData>
        </a:graphic>
      </p:graphicFrame>
      <p:sp>
        <p:nvSpPr>
          <p:cNvPr id="2048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Statement of Cash Flows</a:t>
            </a:r>
            <a:br>
              <a:rPr lang="en-US" smtClean="0"/>
            </a:br>
            <a:r>
              <a:rPr lang="en-US" sz="4000" smtClean="0"/>
              <a:t>Direct Method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stie ykpn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26855-947E-4C86-9B91-57B9E1EF0D4D}" type="slidenum">
              <a:rPr lang="en-US"/>
              <a:pPr/>
              <a:t>45</a:t>
            </a:fld>
            <a:endParaRPr 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692275" y="2019300"/>
            <a:ext cx="2917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I.  Aliran kas bersih operating: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7183438" y="2019300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27,370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7013575" y="2019300"/>
            <a:ext cx="2619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7151688" y="201930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1662113" y="2417763"/>
            <a:ext cx="2274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II.  Aliran kas Investing: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1662113" y="2814638"/>
            <a:ext cx="3594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Proceeds dari penjualan peralatan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7183438" y="2814638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43,000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7013575" y="2814638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7135813" y="2814638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1692275" y="3187700"/>
            <a:ext cx="260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III. Aliran Kas Pembiayaan: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1662113" y="3560763"/>
            <a:ext cx="3333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Proceeds dari penjualan saham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5995988" y="3560763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5748338" y="3560763"/>
            <a:ext cx="3397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5948363" y="3560763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1662113" y="3829050"/>
            <a:ext cx="2779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Pelunasan pokok obligasi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5780088" y="3829050"/>
            <a:ext cx="12176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(100,000)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5748338" y="382905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1662113" y="4098925"/>
            <a:ext cx="317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   Pelunasan pokok utang wesel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5918200" y="4098925"/>
            <a:ext cx="1079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(10,000)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748338" y="4098925"/>
            <a:ext cx="2778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872163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7105650" y="4098925"/>
            <a:ext cx="1079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(60,000)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7013575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7075488" y="40989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1662113" y="4484688"/>
            <a:ext cx="257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Kenaikan Kash tahun 2000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7183438" y="4484688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10,370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7013575" y="4484688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7135813" y="4484688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1662113" y="4870450"/>
            <a:ext cx="1781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+:  Saldo Kas awal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7183438" y="4870450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60,000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7013575" y="4870450"/>
            <a:ext cx="2778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135813" y="4870450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1662113" y="5267325"/>
            <a:ext cx="1557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Saldo Kas Akhir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7183438" y="5267325"/>
            <a:ext cx="8937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70,370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2" name="Rectangle 36"/>
          <p:cNvSpPr>
            <a:spLocks noChangeArrowheads="1"/>
          </p:cNvSpPr>
          <p:nvPr/>
        </p:nvSpPr>
        <p:spPr bwMode="auto">
          <a:xfrm>
            <a:off x="7013575" y="5267325"/>
            <a:ext cx="2619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$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3" name="Rectangle 37"/>
          <p:cNvSpPr>
            <a:spLocks noChangeArrowheads="1"/>
          </p:cNvSpPr>
          <p:nvPr/>
        </p:nvSpPr>
        <p:spPr bwMode="auto">
          <a:xfrm>
            <a:off x="7151688" y="5267325"/>
            <a:ext cx="200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4" name="Rectangle 38"/>
          <p:cNvSpPr>
            <a:spLocks noChangeArrowheads="1"/>
          </p:cNvSpPr>
          <p:nvPr/>
        </p:nvSpPr>
        <p:spPr bwMode="auto">
          <a:xfrm>
            <a:off x="2663825" y="5832475"/>
            <a:ext cx="4741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Catatan: Biaya bunga dibayar tahun 2000 Rp32,650.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5" name="Rectangle 39"/>
          <p:cNvSpPr>
            <a:spLocks noChangeArrowheads="1"/>
          </p:cNvSpPr>
          <p:nvPr/>
        </p:nvSpPr>
        <p:spPr bwMode="auto">
          <a:xfrm>
            <a:off x="3003550" y="6089650"/>
            <a:ext cx="3295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Pajak dibayar tahun 2000 Rp30,980.</a:t>
            </a:r>
            <a:endParaRPr lang="en-US" sz="2400">
              <a:solidFill>
                <a:srgbClr val="438E00"/>
              </a:solidFill>
              <a:latin typeface="Arial" charset="0"/>
            </a:endParaRPr>
          </a:p>
        </p:txBody>
      </p:sp>
      <p:sp>
        <p:nvSpPr>
          <p:cNvPr id="47146" name="Line 40"/>
          <p:cNvSpPr>
            <a:spLocks noChangeShapeType="1"/>
          </p:cNvSpPr>
          <p:nvPr/>
        </p:nvSpPr>
        <p:spPr bwMode="auto">
          <a:xfrm>
            <a:off x="5610225" y="4343400"/>
            <a:ext cx="24669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47" name="Rectangle 41"/>
          <p:cNvSpPr>
            <a:spLocks noChangeArrowheads="1"/>
          </p:cNvSpPr>
          <p:nvPr/>
        </p:nvSpPr>
        <p:spPr bwMode="auto">
          <a:xfrm>
            <a:off x="5610225" y="4343400"/>
            <a:ext cx="24669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48" name="Line 42"/>
          <p:cNvSpPr>
            <a:spLocks noChangeShapeType="1"/>
          </p:cNvSpPr>
          <p:nvPr/>
        </p:nvSpPr>
        <p:spPr bwMode="auto">
          <a:xfrm>
            <a:off x="6873875" y="5113338"/>
            <a:ext cx="1203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49" name="Rectangle 43"/>
          <p:cNvSpPr>
            <a:spLocks noChangeArrowheads="1"/>
          </p:cNvSpPr>
          <p:nvPr/>
        </p:nvSpPr>
        <p:spPr bwMode="auto">
          <a:xfrm>
            <a:off x="6873875" y="5113338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50" name="Line 44"/>
          <p:cNvSpPr>
            <a:spLocks noChangeShapeType="1"/>
          </p:cNvSpPr>
          <p:nvPr/>
        </p:nvSpPr>
        <p:spPr bwMode="auto">
          <a:xfrm>
            <a:off x="6873875" y="5511800"/>
            <a:ext cx="1203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51" name="Rectangle 45"/>
          <p:cNvSpPr>
            <a:spLocks noChangeArrowheads="1"/>
          </p:cNvSpPr>
          <p:nvPr/>
        </p:nvSpPr>
        <p:spPr bwMode="auto">
          <a:xfrm>
            <a:off x="6873875" y="5511800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52" name="Line 46"/>
          <p:cNvSpPr>
            <a:spLocks noChangeShapeType="1"/>
          </p:cNvSpPr>
          <p:nvPr/>
        </p:nvSpPr>
        <p:spPr bwMode="auto">
          <a:xfrm>
            <a:off x="6873875" y="5537200"/>
            <a:ext cx="1203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53" name="Rectangle 47"/>
          <p:cNvSpPr>
            <a:spLocks noChangeArrowheads="1"/>
          </p:cNvSpPr>
          <p:nvPr/>
        </p:nvSpPr>
        <p:spPr bwMode="auto">
          <a:xfrm>
            <a:off x="6873875" y="5537200"/>
            <a:ext cx="12033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7154" name="Rectangle 48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569325" cy="11430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z="3000" smtClean="0"/>
              <a:t>Grate Big Company</a:t>
            </a:r>
            <a:br>
              <a:rPr lang="en-US" sz="3000" smtClean="0"/>
            </a:br>
            <a:r>
              <a:rPr lang="en-US" sz="3000" smtClean="0"/>
              <a:t>Statement of Cash Flows</a:t>
            </a:r>
            <a:br>
              <a:rPr lang="en-US" sz="3000" smtClean="0"/>
            </a:br>
            <a:r>
              <a:rPr lang="en-US" sz="3000" smtClean="0"/>
              <a:t>Untuk tahun yang berakhir 31December 31, 2000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58" y="260350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sz="2800" dirty="0">
                <a:latin typeface="Comic Sans MS" pitchFamily="66" charset="0"/>
                <a:cs typeface="Courier New" pitchFamily="49" charset="0"/>
              </a:rPr>
              <a:t>Laporan arus kas dengan tujuan sebagai berikut :</a:t>
            </a:r>
          </a:p>
          <a:p>
            <a:pPr algn="just"/>
            <a:endParaRPr lang="id-ID" sz="2800" dirty="0">
              <a:latin typeface="Comic Sans MS" pitchFamily="66" charset="0"/>
              <a:cs typeface="Courier New" pitchFamily="49" charset="0"/>
            </a:endParaRPr>
          </a:p>
          <a:p>
            <a:pPr algn="just">
              <a:buFontTx/>
              <a:buAutoNum type="arabicPeriod"/>
            </a:pPr>
            <a:r>
              <a:rPr lang="id-ID" sz="2800" dirty="0">
                <a:latin typeface="Comic Sans MS" pitchFamily="66" charset="0"/>
                <a:cs typeface="Courier New" pitchFamily="49" charset="0"/>
              </a:rPr>
              <a:t>Untuk memperkirakan arus kas pada masa yang </a:t>
            </a:r>
            <a:r>
              <a:rPr lang="id-ID" sz="2800" dirty="0" smtClean="0">
                <a:latin typeface="Comic Sans MS" pitchFamily="66" charset="0"/>
                <a:cs typeface="Courier New" pitchFamily="49" charset="0"/>
              </a:rPr>
              <a:t>       akan </a:t>
            </a:r>
            <a:r>
              <a:rPr lang="id-ID" sz="2800" dirty="0">
                <a:latin typeface="Comic Sans MS" pitchFamily="66" charset="0"/>
                <a:cs typeface="Courier New" pitchFamily="49" charset="0"/>
              </a:rPr>
              <a:t>datang.</a:t>
            </a:r>
          </a:p>
          <a:p>
            <a:pPr algn="just">
              <a:buFontTx/>
              <a:buAutoNum type="arabicPeriod"/>
            </a:pPr>
            <a:r>
              <a:rPr lang="id-ID" sz="2800" dirty="0">
                <a:latin typeface="Comic Sans MS" pitchFamily="66" charset="0"/>
                <a:cs typeface="Courier New" pitchFamily="49" charset="0"/>
              </a:rPr>
              <a:t>Sebagai dasar pengambilan keputusan untuk </a:t>
            </a:r>
            <a:r>
              <a:rPr lang="id-ID" sz="2800" dirty="0" smtClean="0">
                <a:latin typeface="Comic Sans MS" pitchFamily="66" charset="0"/>
                <a:cs typeface="Courier New" pitchFamily="49" charset="0"/>
              </a:rPr>
              <a:t>   memperbaiki </a:t>
            </a:r>
            <a:r>
              <a:rPr lang="id-ID" sz="2800" dirty="0">
                <a:latin typeface="Comic Sans MS" pitchFamily="66" charset="0"/>
                <a:cs typeface="Courier New" pitchFamily="49" charset="0"/>
              </a:rPr>
              <a:t>kinerja perusahaan oleh manajer dan pihak lainnya.</a:t>
            </a:r>
          </a:p>
          <a:p>
            <a:pPr algn="just">
              <a:buFontTx/>
              <a:buAutoNum type="arabicPeriod"/>
            </a:pPr>
            <a:r>
              <a:rPr lang="id-ID" sz="2800" dirty="0">
                <a:latin typeface="Comic Sans MS" pitchFamily="66" charset="0"/>
                <a:cs typeface="Courier New" pitchFamily="49" charset="0"/>
              </a:rPr>
              <a:t>Sebagai dasar untuk menentukan apakah perusahaan mampu membayar kewajiban atau tidak.</a:t>
            </a:r>
          </a:p>
          <a:p>
            <a:pPr algn="just">
              <a:buFontTx/>
              <a:buAutoNum type="arabicPeriod"/>
            </a:pPr>
            <a:r>
              <a:rPr lang="id-ID" sz="2800" dirty="0">
                <a:latin typeface="Comic Sans MS" pitchFamily="66" charset="0"/>
                <a:cs typeface="Courier New" pitchFamily="49" charset="0"/>
              </a:rPr>
              <a:t>Untuk menunjukkan hubungan laba bersih terhadap perubahan kas perusahaan.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 MENGAPA PERLU </a:t>
            </a:r>
            <a:b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LAPORAN ARUS KAS?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381000" y="1676400"/>
            <a:ext cx="8229600" cy="4572000"/>
          </a:xfrm>
        </p:spPr>
        <p:txBody>
          <a:bodyPr/>
          <a:lstStyle/>
          <a:p>
            <a:pPr algn="just" eaLnBrk="1" hangingPunct="1"/>
            <a:r>
              <a:rPr lang="id-ID" sz="2400" smtClean="0"/>
              <a:t>Kas dianggap aktiva utama perusahaan; hampir semua transaksi melibatkan kas</a:t>
            </a:r>
          </a:p>
          <a:p>
            <a:pPr algn="just" eaLnBrk="1" hangingPunct="1"/>
            <a:r>
              <a:rPr lang="id-ID" sz="2400" smtClean="0"/>
              <a:t>Kas dapat mengindikasikan kemampuan perusahaan dalam menjalankan bisnis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89838" y="6481763"/>
            <a:ext cx="503237" cy="301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fld id="{57A7FF72-D903-43EE-9076-373C69750F39}" type="slidenum">
              <a:rPr lang="en-US" altLang="zh-CN" sz="1200"/>
              <a:pPr algn="ctr"/>
              <a:t>6</a:t>
            </a:fld>
            <a:endParaRPr lang="en-US" altLang="zh-CN" sz="1200"/>
          </a:p>
        </p:txBody>
      </p:sp>
      <p:graphicFrame>
        <p:nvGraphicFramePr>
          <p:cNvPr id="3074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90800" y="3810000"/>
          <a:ext cx="2362200" cy="2286000"/>
        </p:xfrm>
        <a:graphic>
          <a:graphicData uri="http://schemas.openxmlformats.org/presentationml/2006/ole">
            <p:oleObj spid="_x0000_s40962" name="Clip" r:id="rId3" imgW="8321400" imgH="8321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23875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 PETUNJUK PEMBUATAN </a:t>
            </a:r>
            <a:b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d-ID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07F6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LAPORAN ARUS KAS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eaLnBrk="1" hangingPunct="1"/>
            <a:r>
              <a:rPr lang="id-ID" sz="2400" b="1" dirty="0" smtClean="0"/>
              <a:t>Terdiri dari 3 jenis aktivitas: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dirty="0" smtClean="0">
                <a:solidFill>
                  <a:srgbClr val="009900"/>
                </a:solidFill>
              </a:rPr>
              <a:t>Aktivitas Operasional</a:t>
            </a:r>
            <a:r>
              <a:rPr lang="id-ID" sz="2000" b="1" dirty="0" smtClean="0"/>
              <a:t>; menyajikan informasi aliran kas masuk dan kas keluar untuk kegiatan bisnis rutin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dirty="0" smtClean="0">
                <a:solidFill>
                  <a:srgbClr val="009900"/>
                </a:solidFill>
              </a:rPr>
              <a:t>Aktivitas Pendanaan</a:t>
            </a:r>
            <a:r>
              <a:rPr lang="id-ID" sz="2000" b="1" dirty="0" smtClean="0"/>
              <a:t>; menyajikan informasi aliran kas masuk dan kas keluar untuk kegiatan pemerolehan dan penggunaan dana</a:t>
            </a:r>
          </a:p>
          <a:p>
            <a:pPr marL="993775" lvl="1" indent="-457200" algn="just" eaLnBrk="1" hangingPunct="1">
              <a:buFont typeface="Century Gothic" pitchFamily="34" charset="0"/>
              <a:buAutoNum type="arabicPeriod"/>
            </a:pPr>
            <a:r>
              <a:rPr lang="id-ID" sz="2000" b="1" dirty="0" smtClean="0">
                <a:solidFill>
                  <a:srgbClr val="009900"/>
                </a:solidFill>
              </a:rPr>
              <a:t>Aktivitas Investasi</a:t>
            </a:r>
            <a:r>
              <a:rPr lang="id-ID" sz="2000" b="1" dirty="0" smtClean="0"/>
              <a:t>; menyajikan informasi aliran kas masuk dan kas keluar untuk kegiatan investasi</a:t>
            </a:r>
          </a:p>
          <a:p>
            <a:pPr eaLnBrk="1" hangingPunct="1"/>
            <a:r>
              <a:rPr lang="id-ID" sz="2400" b="1" dirty="0" smtClean="0"/>
              <a:t>Saldo akhir kas di Laporan Arus Kas sama dengan saldo akhir kas di Neraca.</a:t>
            </a:r>
          </a:p>
          <a:p>
            <a:pPr eaLnBrk="1" hangingPunct="1">
              <a:buFont typeface="Wingdings 2" pitchFamily="18" charset="2"/>
              <a:buNone/>
            </a:pPr>
            <a:endParaRPr lang="id-ID" sz="2000" b="1" dirty="0" smtClean="0"/>
          </a:p>
          <a:p>
            <a:pPr eaLnBrk="1" hangingPunct="1">
              <a:buFont typeface="Wingdings 2" pitchFamily="18" charset="2"/>
              <a:buNone/>
            </a:pPr>
            <a:endParaRPr lang="id-ID" b="1" dirty="0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89838" y="6481763"/>
            <a:ext cx="503237" cy="301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fld id="{EE707201-A75E-4E88-8903-602713D43F04}" type="slidenum">
              <a:rPr lang="en-US" altLang="zh-CN" sz="1200"/>
              <a:pPr algn="ctr"/>
              <a:t>7</a:t>
            </a:fld>
            <a:endParaRPr lang="en-US" altLang="zh-CN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SUMBER  ARUS  KAS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5791200" cy="2514600"/>
          </a:xfrm>
        </p:spPr>
        <p:txBody>
          <a:bodyPr/>
          <a:lstStyle/>
          <a:p>
            <a:pPr eaLnBrk="1" hangingPunct="1">
              <a:defRPr/>
            </a:pPr>
            <a:r>
              <a:rPr lang="ms-MY" sz="2900" b="1" smtClean="0"/>
              <a:t>  Aktivitas  Operasi</a:t>
            </a:r>
            <a:r>
              <a:rPr lang="ms-MY" sz="2900" smtClean="0"/>
              <a:t> </a:t>
            </a:r>
          </a:p>
          <a:p>
            <a:pPr eaLnBrk="1" hangingPunct="1">
              <a:defRPr/>
            </a:pPr>
            <a:r>
              <a:rPr lang="ms-MY" sz="2900" b="1" smtClean="0"/>
              <a:t>  Aktivitas  Investasi</a:t>
            </a:r>
          </a:p>
          <a:p>
            <a:pPr eaLnBrk="1" hangingPunct="1">
              <a:defRPr/>
            </a:pPr>
            <a:r>
              <a:rPr lang="ms-MY" sz="2900" b="1" smtClean="0"/>
              <a:t>  Aktivitas  Keuangan</a:t>
            </a:r>
            <a:r>
              <a:rPr lang="ms-MY" sz="2900" smtClean="0"/>
              <a:t>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/>
              <a:t>SUMBER  ARUS  KAS</a:t>
            </a:r>
            <a:br>
              <a:rPr lang="en-US" sz="2800" b="1" smtClean="0"/>
            </a:br>
            <a:r>
              <a:rPr lang="en-US" sz="2800" b="1" smtClean="0"/>
              <a:t>(1)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71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b="1" smtClean="0"/>
              <a:t>Aktivitas Operasi</a:t>
            </a:r>
            <a:r>
              <a:rPr lang="ms-MY" sz="2800" smtClean="0"/>
              <a:t>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ms-MY" sz="2800" smtClean="0"/>
              <a:t>yaitu berbagai aktivitas yang berkaitan dengan upaya perusahaan untuk menghasilkan produk perusahaan sekaligus semua upaya yang terkait dengan upaya menjual produk tersebut.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1771</Words>
  <Application>Microsoft Office PowerPoint</Application>
  <PresentationFormat>On-screen Show (4:3)</PresentationFormat>
  <Paragraphs>599</Paragraphs>
  <Slides>45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Office Theme</vt:lpstr>
      <vt:lpstr>Microsoft ClipArt Gallery</vt:lpstr>
      <vt:lpstr>Clip</vt:lpstr>
      <vt:lpstr>Worksheet</vt:lpstr>
      <vt:lpstr>Slide 1</vt:lpstr>
      <vt:lpstr>Slide 2</vt:lpstr>
      <vt:lpstr>Laporan Arus Kas (Statement of Cash Flow)</vt:lpstr>
      <vt:lpstr>The Statement of Cash Flows (SCF) . . .</vt:lpstr>
      <vt:lpstr>Slide 5</vt:lpstr>
      <vt:lpstr>  MENGAPA PERLU  LAPORAN ARUS KAS?</vt:lpstr>
      <vt:lpstr>  PETUNJUK PEMBUATAN  LAPORAN ARUS KAS</vt:lpstr>
      <vt:lpstr>SUMBER  ARUS  KAS</vt:lpstr>
      <vt:lpstr>SUMBER  ARUS  KAS (1)</vt:lpstr>
      <vt:lpstr>SUMBER  ARUS  KAS (2)</vt:lpstr>
      <vt:lpstr>SUMBER  ARUS  KAS (3)</vt:lpstr>
      <vt:lpstr>Format  Laporan Arus Kas</vt:lpstr>
      <vt:lpstr>METODE  PENYUSUNAN   LAPORAN ARUS KAS</vt:lpstr>
      <vt:lpstr>METODE  PENYUSUNAN   LAPORAN ARUS KAS</vt:lpstr>
      <vt:lpstr>Metode Langsung Laporan Arus Kas</vt:lpstr>
      <vt:lpstr>METODE  PENYUSUNAN   LAPORAN ARUS KAS</vt:lpstr>
      <vt:lpstr>Metode  Tidak  Langsung Laporan Arus Kas</vt:lpstr>
      <vt:lpstr>  PETUNJUK PEMBUATAN  LAPORAN ARUS KAS</vt:lpstr>
      <vt:lpstr>ARUS KAS DIRINCI MENURUT KEGIATAN </vt:lpstr>
      <vt:lpstr>Kas dari Kegiatan Operasi</vt:lpstr>
      <vt:lpstr>Kas dari Kegiatan Investasi</vt:lpstr>
      <vt:lpstr>Kas dari Kegiatan Pendanaan </vt:lpstr>
      <vt:lpstr>Penyajian Laporan Arus Kas</vt:lpstr>
      <vt:lpstr>Slide 24</vt:lpstr>
      <vt:lpstr>Sumber Informasi Penyusunan Laporan Arus Kas</vt:lpstr>
      <vt:lpstr>Sumber Informasi  Penyusunan Laporan Arus Kas</vt:lpstr>
      <vt:lpstr>Langkah-Langkah Penyusunan Laporan Arus Kas</vt:lpstr>
      <vt:lpstr>Slide 28</vt:lpstr>
      <vt:lpstr>Statement of Cash Flows Indirect Method</vt:lpstr>
      <vt:lpstr>Statement of Cash Flows Indirect Method</vt:lpstr>
      <vt:lpstr>Statement of Cash Flows Contoh Indirect Method</vt:lpstr>
      <vt:lpstr>Statement of Cash Flows Contoh Indirect Method</vt:lpstr>
      <vt:lpstr>Statement of Cash Flows Contoh Indirect Method</vt:lpstr>
      <vt:lpstr>Statement of Cash Flows Contoh Indirect Method</vt:lpstr>
      <vt:lpstr>Statement of Cash Flows Perlakuan terhadap  Perubahan AL dan UL</vt:lpstr>
      <vt:lpstr>Statement of Cash Flows Indirect Method</vt:lpstr>
      <vt:lpstr>Grate Big Company Statement of Cash Flows Untuk tahun yang berakhir 31December 31, 2000</vt:lpstr>
      <vt:lpstr>Slide 38</vt:lpstr>
      <vt:lpstr>Statement of Cash Flows Direct Method</vt:lpstr>
      <vt:lpstr>Statement of Cash Flows Direct Method</vt:lpstr>
      <vt:lpstr>Statement of Cash Flows Direct Method</vt:lpstr>
      <vt:lpstr>Statement of Cash Flows Direct Method</vt:lpstr>
      <vt:lpstr>Statement of Cash Flows Direct Method</vt:lpstr>
      <vt:lpstr>Statement of Cash Flows Direct Method</vt:lpstr>
      <vt:lpstr>Grate Big Company Statement of Cash Flows Untuk tahun yang berakhir 31December 31, 2000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23</cp:revision>
  <dcterms:created xsi:type="dcterms:W3CDTF">2012-11-03T10:51:22Z</dcterms:created>
  <dcterms:modified xsi:type="dcterms:W3CDTF">2017-10-02T04:05:38Z</dcterms:modified>
</cp:coreProperties>
</file>